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4"/>
    <p:sldMasterId id="2147483648" r:id="rId5"/>
    <p:sldMasterId id="2147483674" r:id="rId6"/>
    <p:sldMasterId id="2147483660" r:id="rId7"/>
    <p:sldMasterId id="2147483690" r:id="rId8"/>
    <p:sldMasterId id="2147483717" r:id="rId9"/>
    <p:sldMasterId id="2147483729" r:id="rId10"/>
    <p:sldMasterId id="2147483741" r:id="rId11"/>
    <p:sldMasterId id="2147483758" r:id="rId12"/>
  </p:sldMasterIdLst>
  <p:notesMasterIdLst>
    <p:notesMasterId r:id="rId66"/>
  </p:notesMasterIdLst>
  <p:handoutMasterIdLst>
    <p:handoutMasterId r:id="rId67"/>
  </p:handoutMasterIdLst>
  <p:sldIdLst>
    <p:sldId id="292" r:id="rId13"/>
    <p:sldId id="990" r:id="rId14"/>
    <p:sldId id="1024" r:id="rId15"/>
    <p:sldId id="1010" r:id="rId16"/>
    <p:sldId id="999" r:id="rId17"/>
    <p:sldId id="278" r:id="rId18"/>
    <p:sldId id="987" r:id="rId19"/>
    <p:sldId id="279" r:id="rId20"/>
    <p:sldId id="280" r:id="rId21"/>
    <p:sldId id="1001" r:id="rId22"/>
    <p:sldId id="289" r:id="rId23"/>
    <p:sldId id="1002" r:id="rId24"/>
    <p:sldId id="295" r:id="rId25"/>
    <p:sldId id="1003" r:id="rId26"/>
    <p:sldId id="299" r:id="rId27"/>
    <p:sldId id="1004" r:id="rId28"/>
    <p:sldId id="303" r:id="rId29"/>
    <p:sldId id="304" r:id="rId30"/>
    <p:sldId id="988" r:id="rId31"/>
    <p:sldId id="1005" r:id="rId32"/>
    <p:sldId id="313" r:id="rId33"/>
    <p:sldId id="998" r:id="rId34"/>
    <p:sldId id="364" r:id="rId35"/>
    <p:sldId id="1006" r:id="rId36"/>
    <p:sldId id="1008" r:id="rId37"/>
    <p:sldId id="1023" r:id="rId38"/>
    <p:sldId id="1025" r:id="rId39"/>
    <p:sldId id="272" r:id="rId40"/>
    <p:sldId id="258" r:id="rId41"/>
    <p:sldId id="440" r:id="rId42"/>
    <p:sldId id="326" r:id="rId43"/>
    <p:sldId id="323" r:id="rId44"/>
    <p:sldId id="320" r:id="rId45"/>
    <p:sldId id="325" r:id="rId46"/>
    <p:sldId id="322" r:id="rId47"/>
    <p:sldId id="324" r:id="rId48"/>
    <p:sldId id="300" r:id="rId49"/>
    <p:sldId id="262" r:id="rId50"/>
    <p:sldId id="1026" r:id="rId51"/>
    <p:sldId id="1021" r:id="rId52"/>
    <p:sldId id="1020" r:id="rId53"/>
    <p:sldId id="1019" r:id="rId54"/>
    <p:sldId id="1018" r:id="rId55"/>
    <p:sldId id="1017" r:id="rId56"/>
    <p:sldId id="1016" r:id="rId57"/>
    <p:sldId id="1015" r:id="rId58"/>
    <p:sldId id="1014" r:id="rId59"/>
    <p:sldId id="1013" r:id="rId60"/>
    <p:sldId id="1012" r:id="rId61"/>
    <p:sldId id="1011" r:id="rId62"/>
    <p:sldId id="1007" r:id="rId63"/>
    <p:sldId id="1009" r:id="rId64"/>
    <p:sldId id="1022" r:id="rId65"/>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2F7B1E-72EF-D2F6-BF53-1254C4F32071}" name="Jonas Sjöström" initials="JS" userId="S::jonas.sjostrom@siwi.org::2184fded-7626-402f-a90f-70e6135c6c21" providerId="AD"/>
  <p188:author id="{F63B9544-545A-BE93-4563-6912B6A587C1}" name="Miriam Srigley" initials="MS" userId="S::miriam.srigley@siwi.org::50a43edd-42ee-47e6-885e-3609c205b3cd" providerId="AD"/>
  <p188:author id="{6FDE9D9E-0117-4931-96EB-66CCB9FACE2A}" name="Hans Engdahl" initials="HE" userId="S::hans.engdahl@siwi.org::b34ead86-d554-4cd9-9938-a9c89326c276" providerId="AD"/>
  <p188:author id="{1E76BBD0-1B18-2536-CD75-D09B1BA5C785}" name="Miriam Srigley" initials="MS" userId="S::Miriam.Srigley@siwi.org::50a43edd-42ee-47e6-885e-3609c205b3cd" providerId="AD"/>
  <p188:author id="{638A28E0-22F8-9E2E-09C6-3B3ADDDB6E62}" name="Lena Österman" initials="LÖ" userId="S::lena.osterman@siwi.org::9133ea02-b331-4011-8d37-bce4fbc2d2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irgitta Liss Lymer" initials="BLL" lastIdx="7" clrIdx="0">
    <p:extLst>
      <p:ext uri="{19B8F6BF-5375-455C-9EA6-DF929625EA0E}">
        <p15:presenceInfo xmlns:p15="http://schemas.microsoft.com/office/powerpoint/2012/main" userId="S::birgitta.liss.lymer@siwi.org::37f4aa89-8a7e-467c-a7dc-c3de13cb3a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E8EEF0"/>
    <a:srgbClr val="D3DF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2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9.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handoutMaster" Target="handoutMasters/handoutMaster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 Type="http://schemas.openxmlformats.org/officeDocument/2006/relationships/slideMaster" Target="slideMasters/slideMaster4.xml"/><Relationship Id="rId7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B4F4B1-F335-412D-AAAA-3631E185758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KM"/>
        </a:p>
      </dgm:t>
    </dgm:pt>
    <dgm:pt modelId="{D87D304B-87F2-4319-8754-EE761CBE3863}">
      <dgm:prSet phldrT="[Texte]" custT="1"/>
      <dgm:spPr/>
      <dgm:t>
        <a:bodyPr/>
        <a:lstStyle/>
        <a:p>
          <a:pPr marL="285750" lvl="1" indent="0" algn="l" defTabSz="1333500">
            <a:lnSpc>
              <a:spcPct val="150000"/>
            </a:lnSpc>
            <a:spcBef>
              <a:spcPct val="0"/>
            </a:spcBef>
            <a:spcAft>
              <a:spcPct val="15000"/>
            </a:spcAft>
            <a:buFont typeface="Wingdings" panose="05000000000000000000" pitchFamily="2" charset="2"/>
            <a:buNone/>
          </a:pPr>
          <a:r>
            <a:rPr lang="fr-FR" sz="2000" b="1" kern="1200" dirty="0">
              <a:solidFill>
                <a:srgbClr val="2E83C3"/>
              </a:solidFill>
              <a:latin typeface="Times New Roman" panose="02020603050405020304" pitchFamily="18" charset="0"/>
              <a:ea typeface="+mn-ea"/>
              <a:cs typeface="Times New Roman" panose="02020603050405020304" pitchFamily="18" charset="0"/>
            </a:rPr>
            <a:t>I. BRIEF OVERVIEW OF THE WATER SECTOR IN COMOROS</a:t>
          </a:r>
          <a:endParaRPr lang="fr-KM" sz="2000" b="1" kern="1200" dirty="0">
            <a:solidFill>
              <a:srgbClr val="2E83C3"/>
            </a:solidFill>
            <a:latin typeface="Times New Roman" panose="02020603050405020304" pitchFamily="18" charset="0"/>
            <a:ea typeface="+mn-ea"/>
            <a:cs typeface="Times New Roman" panose="02020603050405020304" pitchFamily="18" charset="0"/>
          </a:endParaRPr>
        </a:p>
      </dgm:t>
    </dgm:pt>
    <dgm:pt modelId="{EAB6E298-90BD-4DDB-BC74-83EE91CCE51C}" type="parTrans" cxnId="{7C9F3B72-41E6-4F33-B3F6-7DF6433EE70E}">
      <dgm:prSet/>
      <dgm:spPr/>
      <dgm:t>
        <a:bodyPr/>
        <a:lstStyle/>
        <a:p>
          <a:pPr>
            <a:lnSpc>
              <a:spcPct val="100000"/>
            </a:lnSpc>
          </a:pPr>
          <a:endParaRPr lang="fr-KM"/>
        </a:p>
      </dgm:t>
    </dgm:pt>
    <dgm:pt modelId="{04FE253B-3D2B-44B3-953A-89D662EBE456}" type="sibTrans" cxnId="{7C9F3B72-41E6-4F33-B3F6-7DF6433EE70E}">
      <dgm:prSet/>
      <dgm:spPr/>
      <dgm:t>
        <a:bodyPr/>
        <a:lstStyle/>
        <a:p>
          <a:pPr>
            <a:lnSpc>
              <a:spcPct val="100000"/>
            </a:lnSpc>
          </a:pPr>
          <a:endParaRPr lang="fr-KM"/>
        </a:p>
      </dgm:t>
    </dgm:pt>
    <dgm:pt modelId="{CB76B3A7-5024-4550-A98F-9BA79F7D179E}">
      <dgm:prSet phldrT="[Texte]" custT="1"/>
      <dgm:spPr/>
      <dgm:t>
        <a:bodyPr anchor="ctr"/>
        <a:lstStyle/>
        <a:p>
          <a:pPr algn="ctr">
            <a:lnSpc>
              <a:spcPct val="100000"/>
            </a:lnSpc>
          </a:pPr>
          <a:r>
            <a:rPr lang="fr-FR" sz="3000" b="1" dirty="0">
              <a:solidFill>
                <a:schemeClr val="bg1"/>
              </a:solidFill>
              <a:latin typeface="Times New Roman" panose="02020603050405020304" pitchFamily="18" charset="0"/>
              <a:cs typeface="Times New Roman" panose="02020603050405020304" pitchFamily="18" charset="0"/>
            </a:rPr>
            <a:t>PLAN DE PRESENTATION</a:t>
          </a:r>
          <a:endParaRPr lang="fr-KM" sz="3000" dirty="0">
            <a:solidFill>
              <a:schemeClr val="bg1"/>
            </a:solidFill>
          </a:endParaRPr>
        </a:p>
      </dgm:t>
    </dgm:pt>
    <dgm:pt modelId="{2A6991E9-4FE2-4CF6-AF16-B2383EFA45B8}" type="sibTrans" cxnId="{DFC7F7FC-1991-400A-8B8A-2A129D18C35C}">
      <dgm:prSet/>
      <dgm:spPr/>
      <dgm:t>
        <a:bodyPr/>
        <a:lstStyle/>
        <a:p>
          <a:pPr algn="l">
            <a:lnSpc>
              <a:spcPct val="100000"/>
            </a:lnSpc>
          </a:pPr>
          <a:endParaRPr lang="fr-KM"/>
        </a:p>
      </dgm:t>
    </dgm:pt>
    <dgm:pt modelId="{BCDDCE51-7D33-489E-A2E9-30B91BFAD86D}" type="parTrans" cxnId="{DFC7F7FC-1991-400A-8B8A-2A129D18C35C}">
      <dgm:prSet/>
      <dgm:spPr/>
      <dgm:t>
        <a:bodyPr/>
        <a:lstStyle/>
        <a:p>
          <a:pPr algn="l">
            <a:lnSpc>
              <a:spcPct val="100000"/>
            </a:lnSpc>
          </a:pPr>
          <a:endParaRPr lang="fr-KM"/>
        </a:p>
      </dgm:t>
    </dgm:pt>
    <dgm:pt modelId="{29122C76-78C3-4638-B5A0-8A1CB3D1F7D5}">
      <dgm:prSet custT="1"/>
      <dgm:spPr/>
      <dgm:t>
        <a:bodyPr/>
        <a:lstStyle/>
        <a:p>
          <a:pPr marL="285750" lvl="1" indent="0" algn="l" defTabSz="1333500">
            <a:lnSpc>
              <a:spcPct val="150000"/>
            </a:lnSpc>
            <a:spcBef>
              <a:spcPct val="0"/>
            </a:spcBef>
            <a:spcAft>
              <a:spcPct val="15000"/>
            </a:spcAft>
            <a:buFont typeface="Wingdings" panose="05000000000000000000" pitchFamily="2" charset="2"/>
            <a:buNone/>
          </a:pPr>
          <a:r>
            <a:rPr lang="fr-FR" sz="2400" b="1" kern="1200" dirty="0">
              <a:solidFill>
                <a:srgbClr val="2E83C3"/>
              </a:solidFill>
              <a:latin typeface="Times New Roman" panose="02020603050405020304" pitchFamily="18" charset="0"/>
              <a:ea typeface="+mn-ea"/>
              <a:cs typeface="Times New Roman" panose="02020603050405020304" pitchFamily="18" charset="0"/>
            </a:rPr>
            <a:t>II. </a:t>
          </a:r>
          <a:r>
            <a:rPr lang="fr-FR" sz="2000" b="1" kern="1200" dirty="0">
              <a:solidFill>
                <a:srgbClr val="2E83C3"/>
              </a:solidFill>
              <a:latin typeface="Times New Roman" panose="02020603050405020304" pitchFamily="18" charset="0"/>
              <a:ea typeface="+mn-ea"/>
              <a:cs typeface="Times New Roman" panose="02020603050405020304" pitchFamily="18" charset="0"/>
            </a:rPr>
            <a:t>PRESENTATION OF THE NEW WATER CODE IN COMOROS </a:t>
          </a:r>
          <a:endParaRPr lang="fr-KM" sz="2000" b="1" kern="1200" dirty="0">
            <a:solidFill>
              <a:srgbClr val="2E83C3"/>
            </a:solidFill>
            <a:latin typeface="Times New Roman" panose="02020603050405020304" pitchFamily="18" charset="0"/>
            <a:ea typeface="+mn-ea"/>
            <a:cs typeface="Times New Roman" panose="02020603050405020304" pitchFamily="18" charset="0"/>
          </a:endParaRPr>
        </a:p>
      </dgm:t>
    </dgm:pt>
    <dgm:pt modelId="{BB3BDC4A-78FD-48BF-96E3-916C39EFDCC1}" type="parTrans" cxnId="{7E19BF5C-9DC0-4019-948D-15B2E7BE2D25}">
      <dgm:prSet/>
      <dgm:spPr/>
      <dgm:t>
        <a:bodyPr/>
        <a:lstStyle/>
        <a:p>
          <a:endParaRPr lang="fr-KM"/>
        </a:p>
      </dgm:t>
    </dgm:pt>
    <dgm:pt modelId="{F8192CDE-0249-4BEB-BFA6-25B2F6DE808B}" type="sibTrans" cxnId="{7E19BF5C-9DC0-4019-948D-15B2E7BE2D25}">
      <dgm:prSet/>
      <dgm:spPr/>
      <dgm:t>
        <a:bodyPr/>
        <a:lstStyle/>
        <a:p>
          <a:endParaRPr lang="fr-KM"/>
        </a:p>
      </dgm:t>
    </dgm:pt>
    <dgm:pt modelId="{41DD4976-BB07-474C-B10A-0B4F1AC7C7AD}">
      <dgm:prSet custT="1"/>
      <dgm:spPr/>
      <dgm:t>
        <a:bodyPr/>
        <a:lstStyle/>
        <a:p>
          <a:pPr marL="285750" lvl="1" indent="0" algn="l" defTabSz="1333500">
            <a:lnSpc>
              <a:spcPct val="150000"/>
            </a:lnSpc>
            <a:spcBef>
              <a:spcPct val="0"/>
            </a:spcBef>
            <a:spcAft>
              <a:spcPct val="15000"/>
            </a:spcAft>
            <a:buFont typeface="Wingdings" panose="05000000000000000000" pitchFamily="2" charset="2"/>
            <a:buNone/>
          </a:pPr>
          <a:r>
            <a:rPr lang="fr-FR" sz="2400" b="1" kern="1200" dirty="0">
              <a:solidFill>
                <a:srgbClr val="2E83C3"/>
              </a:solidFill>
              <a:latin typeface="Times New Roman" panose="02020603050405020304" pitchFamily="18" charset="0"/>
              <a:ea typeface="+mn-ea"/>
              <a:cs typeface="Times New Roman" panose="02020603050405020304" pitchFamily="18" charset="0"/>
            </a:rPr>
            <a:t>IV. </a:t>
          </a:r>
          <a:r>
            <a:rPr lang="fr-FR" sz="2000" b="1" kern="1200" dirty="0">
              <a:solidFill>
                <a:srgbClr val="2E83C3"/>
              </a:solidFill>
              <a:latin typeface="Times New Roman" panose="02020603050405020304" pitchFamily="18" charset="0"/>
              <a:ea typeface="+mn-ea"/>
              <a:cs typeface="Times New Roman" panose="02020603050405020304" pitchFamily="18" charset="0"/>
            </a:rPr>
            <a:t>PERSPECTIVES FOR STRENGTHENING GIRE-WASH INTEGRATION IN THE NEW WATER REGULATION</a:t>
          </a:r>
          <a:endParaRPr lang="fr-KM" sz="2000" b="1" kern="1200" dirty="0">
            <a:solidFill>
              <a:srgbClr val="2E83C3"/>
            </a:solidFill>
            <a:latin typeface="Times New Roman" panose="02020603050405020304" pitchFamily="18" charset="0"/>
            <a:ea typeface="+mn-ea"/>
            <a:cs typeface="Times New Roman" panose="02020603050405020304" pitchFamily="18" charset="0"/>
          </a:endParaRPr>
        </a:p>
      </dgm:t>
    </dgm:pt>
    <dgm:pt modelId="{0CE9D804-9E32-4979-9D82-A7652CAF0FBC}" type="parTrans" cxnId="{8538031D-2626-4F80-8203-97CFDF8B1334}">
      <dgm:prSet/>
      <dgm:spPr/>
      <dgm:t>
        <a:bodyPr/>
        <a:lstStyle/>
        <a:p>
          <a:endParaRPr lang="fr-KM"/>
        </a:p>
      </dgm:t>
    </dgm:pt>
    <dgm:pt modelId="{28BD4F1F-0AC1-4A05-BC4F-2250328DC1A9}" type="sibTrans" cxnId="{8538031D-2626-4F80-8203-97CFDF8B1334}">
      <dgm:prSet/>
      <dgm:spPr/>
      <dgm:t>
        <a:bodyPr/>
        <a:lstStyle/>
        <a:p>
          <a:endParaRPr lang="fr-KM"/>
        </a:p>
      </dgm:t>
    </dgm:pt>
    <dgm:pt modelId="{F422942A-7D42-4419-851C-4AC0702B6FAE}">
      <dgm:prSet custT="1"/>
      <dgm:spPr/>
      <dgm:t>
        <a:bodyPr/>
        <a:lstStyle/>
        <a:p>
          <a:pPr marL="285750" lvl="1" indent="0" algn="l" defTabSz="1333500">
            <a:lnSpc>
              <a:spcPct val="150000"/>
            </a:lnSpc>
            <a:spcBef>
              <a:spcPct val="0"/>
            </a:spcBef>
            <a:spcAft>
              <a:spcPct val="15000"/>
            </a:spcAft>
            <a:buFont typeface="Wingdings" panose="05000000000000000000" pitchFamily="2" charset="2"/>
            <a:buNone/>
          </a:pPr>
          <a:r>
            <a:rPr lang="fr-FR" sz="3000" b="1" kern="1200">
              <a:solidFill>
                <a:srgbClr val="2E83C3"/>
              </a:solidFill>
              <a:latin typeface="Times New Roman" panose="02020603050405020304" pitchFamily="18" charset="0"/>
              <a:ea typeface="+mn-ea"/>
              <a:cs typeface="Times New Roman" panose="02020603050405020304" pitchFamily="18" charset="0"/>
            </a:rPr>
            <a:t> </a:t>
          </a:r>
          <a:endParaRPr lang="fr-KM" sz="3000" b="1" kern="1200" dirty="0">
            <a:solidFill>
              <a:srgbClr val="2E83C3"/>
            </a:solidFill>
            <a:latin typeface="Times New Roman" panose="02020603050405020304" pitchFamily="18" charset="0"/>
            <a:ea typeface="+mn-ea"/>
            <a:cs typeface="Times New Roman" panose="02020603050405020304" pitchFamily="18" charset="0"/>
          </a:endParaRPr>
        </a:p>
      </dgm:t>
    </dgm:pt>
    <dgm:pt modelId="{E18CAE64-3E9D-41E0-810C-B0E1BB3C8918}" type="parTrans" cxnId="{20D3EE3F-A6B0-4D88-BE31-791CD751131C}">
      <dgm:prSet/>
      <dgm:spPr/>
      <dgm:t>
        <a:bodyPr/>
        <a:lstStyle/>
        <a:p>
          <a:endParaRPr lang="fr-KM"/>
        </a:p>
      </dgm:t>
    </dgm:pt>
    <dgm:pt modelId="{DDB11517-AC39-489C-9364-92449B9C113A}" type="sibTrans" cxnId="{20D3EE3F-A6B0-4D88-BE31-791CD751131C}">
      <dgm:prSet/>
      <dgm:spPr/>
      <dgm:t>
        <a:bodyPr/>
        <a:lstStyle/>
        <a:p>
          <a:endParaRPr lang="fr-KM"/>
        </a:p>
      </dgm:t>
    </dgm:pt>
    <dgm:pt modelId="{51417B9F-ACDA-4325-836F-9886B16FF0B0}">
      <dgm:prSet custT="1"/>
      <dgm:spPr/>
      <dgm:t>
        <a:bodyPr/>
        <a:lstStyle/>
        <a:p>
          <a:pPr marL="285750" lvl="1" indent="0" algn="l" defTabSz="1333500">
            <a:lnSpc>
              <a:spcPct val="150000"/>
            </a:lnSpc>
            <a:spcBef>
              <a:spcPct val="0"/>
            </a:spcBef>
            <a:spcAft>
              <a:spcPct val="15000"/>
            </a:spcAft>
            <a:buFont typeface="Wingdings" panose="05000000000000000000" pitchFamily="2" charset="2"/>
            <a:buNone/>
          </a:pPr>
          <a:r>
            <a:rPr lang="fr-FR" sz="2400" b="1" kern="1200" dirty="0">
              <a:solidFill>
                <a:srgbClr val="2E83C3"/>
              </a:solidFill>
              <a:latin typeface="Times New Roman" panose="02020603050405020304" pitchFamily="18" charset="0"/>
              <a:ea typeface="+mn-ea"/>
              <a:cs typeface="Times New Roman" panose="02020603050405020304" pitchFamily="18" charset="0"/>
            </a:rPr>
            <a:t>III. </a:t>
          </a:r>
          <a:r>
            <a:rPr lang="fr-FR" sz="2000" b="1" kern="1200" dirty="0">
              <a:solidFill>
                <a:srgbClr val="2E83C3"/>
              </a:solidFill>
              <a:latin typeface="Times New Roman" panose="02020603050405020304" pitchFamily="18" charset="0"/>
              <a:ea typeface="+mn-ea"/>
              <a:cs typeface="Times New Roman" panose="02020603050405020304" pitchFamily="18" charset="0"/>
            </a:rPr>
            <a:t>INTEGRATION OF IWRM AND WASH IN THE COMORIAN WATER CODE</a:t>
          </a:r>
          <a:endParaRPr lang="fr-KM" sz="2000" b="1" kern="1200" dirty="0">
            <a:solidFill>
              <a:srgbClr val="2E83C3"/>
            </a:solidFill>
            <a:latin typeface="Times New Roman" panose="02020603050405020304" pitchFamily="18" charset="0"/>
            <a:ea typeface="+mn-ea"/>
            <a:cs typeface="Times New Roman" panose="02020603050405020304" pitchFamily="18" charset="0"/>
          </a:endParaRPr>
        </a:p>
      </dgm:t>
    </dgm:pt>
    <dgm:pt modelId="{A6D17A30-8FC2-4518-B00F-2C841E08A116}" type="parTrans" cxnId="{D1D9C948-7E8E-4B4C-9C78-7AB1EAB6CBC2}">
      <dgm:prSet/>
      <dgm:spPr/>
      <dgm:t>
        <a:bodyPr/>
        <a:lstStyle/>
        <a:p>
          <a:endParaRPr lang="fr-KM"/>
        </a:p>
      </dgm:t>
    </dgm:pt>
    <dgm:pt modelId="{B5D7578D-ED34-40D8-B1EA-017A68B7AD7F}" type="sibTrans" cxnId="{D1D9C948-7E8E-4B4C-9C78-7AB1EAB6CBC2}">
      <dgm:prSet/>
      <dgm:spPr/>
      <dgm:t>
        <a:bodyPr/>
        <a:lstStyle/>
        <a:p>
          <a:endParaRPr lang="fr-KM"/>
        </a:p>
      </dgm:t>
    </dgm:pt>
    <dgm:pt modelId="{75A7B8E4-E7AC-4F7F-8008-C5737F73E789}" type="pres">
      <dgm:prSet presAssocID="{4BB4F4B1-F335-412D-AAAA-3631E185758F}" presName="linear" presStyleCnt="0">
        <dgm:presLayoutVars>
          <dgm:dir/>
          <dgm:animLvl val="lvl"/>
          <dgm:resizeHandles val="exact"/>
        </dgm:presLayoutVars>
      </dgm:prSet>
      <dgm:spPr/>
    </dgm:pt>
    <dgm:pt modelId="{0F17B315-0D60-444D-94E0-957D25AF5152}" type="pres">
      <dgm:prSet presAssocID="{CB76B3A7-5024-4550-A98F-9BA79F7D179E}" presName="parentLin" presStyleCnt="0"/>
      <dgm:spPr/>
    </dgm:pt>
    <dgm:pt modelId="{5F94E938-8F32-4ED8-B990-4599E71E6CB9}" type="pres">
      <dgm:prSet presAssocID="{CB76B3A7-5024-4550-A98F-9BA79F7D179E}" presName="parentLeftMargin" presStyleLbl="node1" presStyleIdx="0" presStyleCnt="1"/>
      <dgm:spPr/>
    </dgm:pt>
    <dgm:pt modelId="{E6B6D127-F95B-45D8-A1E6-6A88B37C7777}" type="pres">
      <dgm:prSet presAssocID="{CB76B3A7-5024-4550-A98F-9BA79F7D179E}" presName="parentText" presStyleLbl="node1" presStyleIdx="0" presStyleCnt="1" custScaleX="66060" custScaleY="99199" custLinFactNeighborX="-12776" custLinFactNeighborY="-21000">
        <dgm:presLayoutVars>
          <dgm:chMax val="0"/>
          <dgm:bulletEnabled val="1"/>
        </dgm:presLayoutVars>
      </dgm:prSet>
      <dgm:spPr/>
    </dgm:pt>
    <dgm:pt modelId="{020133AD-80C5-4DDE-B6CB-15DF7E6ACE21}" type="pres">
      <dgm:prSet presAssocID="{CB76B3A7-5024-4550-A98F-9BA79F7D179E}" presName="negativeSpace" presStyleCnt="0"/>
      <dgm:spPr/>
    </dgm:pt>
    <dgm:pt modelId="{DB38DB41-D983-4565-824F-2510F26EF8D5}" type="pres">
      <dgm:prSet presAssocID="{CB76B3A7-5024-4550-A98F-9BA79F7D179E}" presName="childText" presStyleLbl="conFgAcc1" presStyleIdx="0" presStyleCnt="1" custScaleY="104944" custLinFactNeighborX="53" custLinFactNeighborY="-13977">
        <dgm:presLayoutVars>
          <dgm:bulletEnabled val="1"/>
        </dgm:presLayoutVars>
      </dgm:prSet>
      <dgm:spPr/>
    </dgm:pt>
  </dgm:ptLst>
  <dgm:cxnLst>
    <dgm:cxn modelId="{B5D43E03-E7FC-47A2-B2A9-0A0415BC9361}" type="presOf" srcId="{CB76B3A7-5024-4550-A98F-9BA79F7D179E}" destId="{E6B6D127-F95B-45D8-A1E6-6A88B37C7777}" srcOrd="1" destOrd="0" presId="urn:microsoft.com/office/officeart/2005/8/layout/list1"/>
    <dgm:cxn modelId="{8538031D-2626-4F80-8203-97CFDF8B1334}" srcId="{CB76B3A7-5024-4550-A98F-9BA79F7D179E}" destId="{41DD4976-BB07-474C-B10A-0B4F1AC7C7AD}" srcOrd="3" destOrd="0" parTransId="{0CE9D804-9E32-4979-9D82-A7652CAF0FBC}" sibTransId="{28BD4F1F-0AC1-4A05-BC4F-2250328DC1A9}"/>
    <dgm:cxn modelId="{7E362C3F-8107-4C4C-B4EE-E85BA2FDEF8B}" type="presOf" srcId="{D87D304B-87F2-4319-8754-EE761CBE3863}" destId="{DB38DB41-D983-4565-824F-2510F26EF8D5}" srcOrd="0" destOrd="0" presId="urn:microsoft.com/office/officeart/2005/8/layout/list1"/>
    <dgm:cxn modelId="{20D3EE3F-A6B0-4D88-BE31-791CD751131C}" srcId="{CB76B3A7-5024-4550-A98F-9BA79F7D179E}" destId="{F422942A-7D42-4419-851C-4AC0702B6FAE}" srcOrd="4" destOrd="0" parTransId="{E18CAE64-3E9D-41E0-810C-B0E1BB3C8918}" sibTransId="{DDB11517-AC39-489C-9364-92449B9C113A}"/>
    <dgm:cxn modelId="{7E19BF5C-9DC0-4019-948D-15B2E7BE2D25}" srcId="{CB76B3A7-5024-4550-A98F-9BA79F7D179E}" destId="{29122C76-78C3-4638-B5A0-8A1CB3D1F7D5}" srcOrd="1" destOrd="0" parTransId="{BB3BDC4A-78FD-48BF-96E3-916C39EFDCC1}" sibTransId="{F8192CDE-0249-4BEB-BFA6-25B2F6DE808B}"/>
    <dgm:cxn modelId="{D1D9C948-7E8E-4B4C-9C78-7AB1EAB6CBC2}" srcId="{CB76B3A7-5024-4550-A98F-9BA79F7D179E}" destId="{51417B9F-ACDA-4325-836F-9886B16FF0B0}" srcOrd="2" destOrd="0" parTransId="{A6D17A30-8FC2-4518-B00F-2C841E08A116}" sibTransId="{B5D7578D-ED34-40D8-B1EA-017A68B7AD7F}"/>
    <dgm:cxn modelId="{2C84C450-8CEC-45B9-9305-F1F706721280}" type="presOf" srcId="{51417B9F-ACDA-4325-836F-9886B16FF0B0}" destId="{DB38DB41-D983-4565-824F-2510F26EF8D5}" srcOrd="0" destOrd="2" presId="urn:microsoft.com/office/officeart/2005/8/layout/list1"/>
    <dgm:cxn modelId="{2C717251-41CE-46AA-9729-7B703AC361F8}" type="presOf" srcId="{CB76B3A7-5024-4550-A98F-9BA79F7D179E}" destId="{5F94E938-8F32-4ED8-B990-4599E71E6CB9}" srcOrd="0" destOrd="0" presId="urn:microsoft.com/office/officeart/2005/8/layout/list1"/>
    <dgm:cxn modelId="{7C9F3B72-41E6-4F33-B3F6-7DF6433EE70E}" srcId="{CB76B3A7-5024-4550-A98F-9BA79F7D179E}" destId="{D87D304B-87F2-4319-8754-EE761CBE3863}" srcOrd="0" destOrd="0" parTransId="{EAB6E298-90BD-4DDB-BC74-83EE91CCE51C}" sibTransId="{04FE253B-3D2B-44B3-953A-89D662EBE456}"/>
    <dgm:cxn modelId="{769EBD79-C89E-4A61-94DD-ACD924CF3ED8}" type="presOf" srcId="{41DD4976-BB07-474C-B10A-0B4F1AC7C7AD}" destId="{DB38DB41-D983-4565-824F-2510F26EF8D5}" srcOrd="0" destOrd="3" presId="urn:microsoft.com/office/officeart/2005/8/layout/list1"/>
    <dgm:cxn modelId="{CEA764A8-B9FB-44BA-9A3D-447F178DFDD5}" type="presOf" srcId="{F422942A-7D42-4419-851C-4AC0702B6FAE}" destId="{DB38DB41-D983-4565-824F-2510F26EF8D5}" srcOrd="0" destOrd="4" presId="urn:microsoft.com/office/officeart/2005/8/layout/list1"/>
    <dgm:cxn modelId="{674431C1-309E-4863-BA4F-7BBB102DFC34}" type="presOf" srcId="{4BB4F4B1-F335-412D-AAAA-3631E185758F}" destId="{75A7B8E4-E7AC-4F7F-8008-C5737F73E789}" srcOrd="0" destOrd="0" presId="urn:microsoft.com/office/officeart/2005/8/layout/list1"/>
    <dgm:cxn modelId="{08BBDFC9-4433-485D-A565-DB868E76CA1B}" type="presOf" srcId="{29122C76-78C3-4638-B5A0-8A1CB3D1F7D5}" destId="{DB38DB41-D983-4565-824F-2510F26EF8D5}" srcOrd="0" destOrd="1" presId="urn:microsoft.com/office/officeart/2005/8/layout/list1"/>
    <dgm:cxn modelId="{DFC7F7FC-1991-400A-8B8A-2A129D18C35C}" srcId="{4BB4F4B1-F335-412D-AAAA-3631E185758F}" destId="{CB76B3A7-5024-4550-A98F-9BA79F7D179E}" srcOrd="0" destOrd="0" parTransId="{BCDDCE51-7D33-489E-A2E9-30B91BFAD86D}" sibTransId="{2A6991E9-4FE2-4CF6-AF16-B2383EFA45B8}"/>
    <dgm:cxn modelId="{567D9624-7253-40F8-A47E-73DB56AA05B4}" type="presParOf" srcId="{75A7B8E4-E7AC-4F7F-8008-C5737F73E789}" destId="{0F17B315-0D60-444D-94E0-957D25AF5152}" srcOrd="0" destOrd="0" presId="urn:microsoft.com/office/officeart/2005/8/layout/list1"/>
    <dgm:cxn modelId="{DEA1A74A-EB1B-49C1-9078-3D5591121913}" type="presParOf" srcId="{0F17B315-0D60-444D-94E0-957D25AF5152}" destId="{5F94E938-8F32-4ED8-B990-4599E71E6CB9}" srcOrd="0" destOrd="0" presId="urn:microsoft.com/office/officeart/2005/8/layout/list1"/>
    <dgm:cxn modelId="{1601D9D0-187C-40D7-AC8D-4F6F36F43A60}" type="presParOf" srcId="{0F17B315-0D60-444D-94E0-957D25AF5152}" destId="{E6B6D127-F95B-45D8-A1E6-6A88B37C7777}" srcOrd="1" destOrd="0" presId="urn:microsoft.com/office/officeart/2005/8/layout/list1"/>
    <dgm:cxn modelId="{ACD32534-73BC-439B-AB23-F0121751DB80}" type="presParOf" srcId="{75A7B8E4-E7AC-4F7F-8008-C5737F73E789}" destId="{020133AD-80C5-4DDE-B6CB-15DF7E6ACE21}" srcOrd="1" destOrd="0" presId="urn:microsoft.com/office/officeart/2005/8/layout/list1"/>
    <dgm:cxn modelId="{FC74F6DE-093A-4856-861D-FC48F8E98C03}" type="presParOf" srcId="{75A7B8E4-E7AC-4F7F-8008-C5737F73E789}" destId="{DB38DB41-D983-4565-824F-2510F26EF8D5}" srcOrd="2" destOrd="0" presId="urn:microsoft.com/office/officeart/2005/8/layout/lis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8DB41-D983-4565-824F-2510F26EF8D5}">
      <dsp:nvSpPr>
        <dsp:cNvPr id="0" name=""/>
        <dsp:cNvSpPr/>
      </dsp:nvSpPr>
      <dsp:spPr>
        <a:xfrm>
          <a:off x="0" y="840012"/>
          <a:ext cx="11928476" cy="483463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5782" tIns="1353820" rIns="925782" bIns="142240" numCol="1" spcCol="1270" anchor="t" anchorCtr="0">
          <a:noAutofit/>
        </a:bodyPr>
        <a:lstStyle/>
        <a:p>
          <a:pPr marL="285750" lvl="1" indent="0" algn="l" defTabSz="1333500">
            <a:lnSpc>
              <a:spcPct val="150000"/>
            </a:lnSpc>
            <a:spcBef>
              <a:spcPct val="0"/>
            </a:spcBef>
            <a:spcAft>
              <a:spcPct val="15000"/>
            </a:spcAft>
            <a:buFont typeface="Wingdings" panose="05000000000000000000" pitchFamily="2" charset="2"/>
            <a:buNone/>
          </a:pPr>
          <a:r>
            <a:rPr lang="fr-FR" sz="2000" b="1" kern="1200" dirty="0">
              <a:solidFill>
                <a:srgbClr val="2E83C3"/>
              </a:solidFill>
              <a:latin typeface="Times New Roman" panose="02020603050405020304" pitchFamily="18" charset="0"/>
              <a:ea typeface="+mn-ea"/>
              <a:cs typeface="Times New Roman" panose="02020603050405020304" pitchFamily="18" charset="0"/>
            </a:rPr>
            <a:t>I. BRIEF OVERVIEW OF THE WATER SECTOR IN COMOROS</a:t>
          </a:r>
          <a:endParaRPr lang="fr-KM" sz="2000" b="1" kern="1200" dirty="0">
            <a:solidFill>
              <a:srgbClr val="2E83C3"/>
            </a:solidFill>
            <a:latin typeface="Times New Roman" panose="02020603050405020304" pitchFamily="18" charset="0"/>
            <a:ea typeface="+mn-ea"/>
            <a:cs typeface="Times New Roman" panose="02020603050405020304" pitchFamily="18" charset="0"/>
          </a:endParaRPr>
        </a:p>
        <a:p>
          <a:pPr marL="285750" lvl="1" indent="0" algn="l" defTabSz="1333500">
            <a:lnSpc>
              <a:spcPct val="150000"/>
            </a:lnSpc>
            <a:spcBef>
              <a:spcPct val="0"/>
            </a:spcBef>
            <a:spcAft>
              <a:spcPct val="15000"/>
            </a:spcAft>
            <a:buFont typeface="Wingdings" panose="05000000000000000000" pitchFamily="2" charset="2"/>
            <a:buNone/>
          </a:pPr>
          <a:r>
            <a:rPr lang="fr-FR" sz="2400" b="1" kern="1200" dirty="0">
              <a:solidFill>
                <a:srgbClr val="2E83C3"/>
              </a:solidFill>
              <a:latin typeface="Times New Roman" panose="02020603050405020304" pitchFamily="18" charset="0"/>
              <a:ea typeface="+mn-ea"/>
              <a:cs typeface="Times New Roman" panose="02020603050405020304" pitchFamily="18" charset="0"/>
            </a:rPr>
            <a:t>II. </a:t>
          </a:r>
          <a:r>
            <a:rPr lang="fr-FR" sz="2000" b="1" kern="1200" dirty="0">
              <a:solidFill>
                <a:srgbClr val="2E83C3"/>
              </a:solidFill>
              <a:latin typeface="Times New Roman" panose="02020603050405020304" pitchFamily="18" charset="0"/>
              <a:ea typeface="+mn-ea"/>
              <a:cs typeface="Times New Roman" panose="02020603050405020304" pitchFamily="18" charset="0"/>
            </a:rPr>
            <a:t>PRESENTATION OF THE NEW WATER CODE IN COMOROS </a:t>
          </a:r>
          <a:endParaRPr lang="fr-KM" sz="2000" b="1" kern="1200" dirty="0">
            <a:solidFill>
              <a:srgbClr val="2E83C3"/>
            </a:solidFill>
            <a:latin typeface="Times New Roman" panose="02020603050405020304" pitchFamily="18" charset="0"/>
            <a:ea typeface="+mn-ea"/>
            <a:cs typeface="Times New Roman" panose="02020603050405020304" pitchFamily="18" charset="0"/>
          </a:endParaRPr>
        </a:p>
        <a:p>
          <a:pPr marL="285750" lvl="1" indent="0" algn="l" defTabSz="1333500">
            <a:lnSpc>
              <a:spcPct val="150000"/>
            </a:lnSpc>
            <a:spcBef>
              <a:spcPct val="0"/>
            </a:spcBef>
            <a:spcAft>
              <a:spcPct val="15000"/>
            </a:spcAft>
            <a:buFont typeface="Wingdings" panose="05000000000000000000" pitchFamily="2" charset="2"/>
            <a:buNone/>
          </a:pPr>
          <a:r>
            <a:rPr lang="fr-FR" sz="2400" b="1" kern="1200" dirty="0">
              <a:solidFill>
                <a:srgbClr val="2E83C3"/>
              </a:solidFill>
              <a:latin typeface="Times New Roman" panose="02020603050405020304" pitchFamily="18" charset="0"/>
              <a:ea typeface="+mn-ea"/>
              <a:cs typeface="Times New Roman" panose="02020603050405020304" pitchFamily="18" charset="0"/>
            </a:rPr>
            <a:t>III. </a:t>
          </a:r>
          <a:r>
            <a:rPr lang="fr-FR" sz="2000" b="1" kern="1200" dirty="0">
              <a:solidFill>
                <a:srgbClr val="2E83C3"/>
              </a:solidFill>
              <a:latin typeface="Times New Roman" panose="02020603050405020304" pitchFamily="18" charset="0"/>
              <a:ea typeface="+mn-ea"/>
              <a:cs typeface="Times New Roman" panose="02020603050405020304" pitchFamily="18" charset="0"/>
            </a:rPr>
            <a:t>INTEGRATION OF IWRM AND WASH IN THE COMORIAN WATER CODE</a:t>
          </a:r>
          <a:endParaRPr lang="fr-KM" sz="2000" b="1" kern="1200" dirty="0">
            <a:solidFill>
              <a:srgbClr val="2E83C3"/>
            </a:solidFill>
            <a:latin typeface="Times New Roman" panose="02020603050405020304" pitchFamily="18" charset="0"/>
            <a:ea typeface="+mn-ea"/>
            <a:cs typeface="Times New Roman" panose="02020603050405020304" pitchFamily="18" charset="0"/>
          </a:endParaRPr>
        </a:p>
        <a:p>
          <a:pPr marL="285750" lvl="1" indent="0" algn="l" defTabSz="1333500">
            <a:lnSpc>
              <a:spcPct val="150000"/>
            </a:lnSpc>
            <a:spcBef>
              <a:spcPct val="0"/>
            </a:spcBef>
            <a:spcAft>
              <a:spcPct val="15000"/>
            </a:spcAft>
            <a:buFont typeface="Wingdings" panose="05000000000000000000" pitchFamily="2" charset="2"/>
            <a:buNone/>
          </a:pPr>
          <a:r>
            <a:rPr lang="fr-FR" sz="2400" b="1" kern="1200" dirty="0">
              <a:solidFill>
                <a:srgbClr val="2E83C3"/>
              </a:solidFill>
              <a:latin typeface="Times New Roman" panose="02020603050405020304" pitchFamily="18" charset="0"/>
              <a:ea typeface="+mn-ea"/>
              <a:cs typeface="Times New Roman" panose="02020603050405020304" pitchFamily="18" charset="0"/>
            </a:rPr>
            <a:t>IV. </a:t>
          </a:r>
          <a:r>
            <a:rPr lang="fr-FR" sz="2000" b="1" kern="1200" dirty="0">
              <a:solidFill>
                <a:srgbClr val="2E83C3"/>
              </a:solidFill>
              <a:latin typeface="Times New Roman" panose="02020603050405020304" pitchFamily="18" charset="0"/>
              <a:ea typeface="+mn-ea"/>
              <a:cs typeface="Times New Roman" panose="02020603050405020304" pitchFamily="18" charset="0"/>
            </a:rPr>
            <a:t>PERSPECTIVES FOR STRENGTHENING GIRE-WASH INTEGRATION IN THE NEW WATER REGULATION</a:t>
          </a:r>
          <a:endParaRPr lang="fr-KM" sz="2000" b="1" kern="1200" dirty="0">
            <a:solidFill>
              <a:srgbClr val="2E83C3"/>
            </a:solidFill>
            <a:latin typeface="Times New Roman" panose="02020603050405020304" pitchFamily="18" charset="0"/>
            <a:ea typeface="+mn-ea"/>
            <a:cs typeface="Times New Roman" panose="02020603050405020304" pitchFamily="18" charset="0"/>
          </a:endParaRPr>
        </a:p>
        <a:p>
          <a:pPr marL="285750" lvl="1" indent="0" algn="l" defTabSz="1333500">
            <a:lnSpc>
              <a:spcPct val="150000"/>
            </a:lnSpc>
            <a:spcBef>
              <a:spcPct val="0"/>
            </a:spcBef>
            <a:spcAft>
              <a:spcPct val="15000"/>
            </a:spcAft>
            <a:buFont typeface="Wingdings" panose="05000000000000000000" pitchFamily="2" charset="2"/>
            <a:buNone/>
          </a:pPr>
          <a:r>
            <a:rPr lang="fr-FR" sz="3000" b="1" kern="1200">
              <a:solidFill>
                <a:srgbClr val="2E83C3"/>
              </a:solidFill>
              <a:latin typeface="Times New Roman" panose="02020603050405020304" pitchFamily="18" charset="0"/>
              <a:ea typeface="+mn-ea"/>
              <a:cs typeface="Times New Roman" panose="02020603050405020304" pitchFamily="18" charset="0"/>
            </a:rPr>
            <a:t> </a:t>
          </a:r>
          <a:endParaRPr lang="fr-KM" sz="3000" b="1" kern="1200" dirty="0">
            <a:solidFill>
              <a:srgbClr val="2E83C3"/>
            </a:solidFill>
            <a:latin typeface="Times New Roman" panose="02020603050405020304" pitchFamily="18" charset="0"/>
            <a:ea typeface="+mn-ea"/>
            <a:cs typeface="Times New Roman" panose="02020603050405020304" pitchFamily="18" charset="0"/>
          </a:endParaRPr>
        </a:p>
      </dsp:txBody>
      <dsp:txXfrm>
        <a:off x="0" y="840012"/>
        <a:ext cx="11928476" cy="4834638"/>
      </dsp:txXfrm>
    </dsp:sp>
    <dsp:sp modelId="{E6B6D127-F95B-45D8-A1E6-6A88B37C7777}">
      <dsp:nvSpPr>
        <dsp:cNvPr id="0" name=""/>
        <dsp:cNvSpPr/>
      </dsp:nvSpPr>
      <dsp:spPr>
        <a:xfrm>
          <a:off x="520224" y="0"/>
          <a:ext cx="5515965" cy="19034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5608" tIns="0" rIns="315608" bIns="0" numCol="1" spcCol="1270" anchor="ctr" anchorCtr="0">
          <a:noAutofit/>
        </a:bodyPr>
        <a:lstStyle/>
        <a:p>
          <a:pPr marL="0" lvl="0" indent="0" algn="ctr" defTabSz="1333500">
            <a:lnSpc>
              <a:spcPct val="100000"/>
            </a:lnSpc>
            <a:spcBef>
              <a:spcPct val="0"/>
            </a:spcBef>
            <a:spcAft>
              <a:spcPct val="35000"/>
            </a:spcAft>
            <a:buNone/>
          </a:pPr>
          <a:r>
            <a:rPr lang="fr-FR" sz="3000" b="1" kern="1200" dirty="0">
              <a:solidFill>
                <a:schemeClr val="bg1"/>
              </a:solidFill>
              <a:latin typeface="Times New Roman" panose="02020603050405020304" pitchFamily="18" charset="0"/>
              <a:cs typeface="Times New Roman" panose="02020603050405020304" pitchFamily="18" charset="0"/>
            </a:rPr>
            <a:t>PLAN DE PRESENTATION</a:t>
          </a:r>
          <a:endParaRPr lang="fr-KM" sz="3000" kern="1200" dirty="0">
            <a:solidFill>
              <a:schemeClr val="bg1"/>
            </a:solidFill>
          </a:endParaRPr>
        </a:p>
      </dsp:txBody>
      <dsp:txXfrm>
        <a:off x="613142" y="92918"/>
        <a:ext cx="5330129" cy="171759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04BB789E-4C6A-9843-A241-C70C016147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a:extLst>
              <a:ext uri="{FF2B5EF4-FFF2-40B4-BE49-F238E27FC236}">
                <a16:creationId xmlns:a16="http://schemas.microsoft.com/office/drawing/2014/main" id="{9FAE7D74-1F68-A841-84DD-2083C1299A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EF1AE0-23E1-4C46-B9B1-56E451F6706D}" type="datetimeFigureOut">
              <a:rPr lang="en-GB" smtClean="0"/>
              <a:t>22/02/2023</a:t>
            </a:fld>
            <a:endParaRPr lang="en-GB"/>
          </a:p>
        </p:txBody>
      </p:sp>
      <p:sp>
        <p:nvSpPr>
          <p:cNvPr id="4" name="Platshållare för sidfot 3">
            <a:extLst>
              <a:ext uri="{FF2B5EF4-FFF2-40B4-BE49-F238E27FC236}">
                <a16:creationId xmlns:a16="http://schemas.microsoft.com/office/drawing/2014/main" id="{CB127FD3-2119-9D47-B4B3-934631506C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Platshållare för bildnummer 4">
            <a:extLst>
              <a:ext uri="{FF2B5EF4-FFF2-40B4-BE49-F238E27FC236}">
                <a16:creationId xmlns:a16="http://schemas.microsoft.com/office/drawing/2014/main" id="{A572F1CE-5786-444E-AA54-2A7E4E259A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1519B6-4E84-F447-8059-DE35D3BB7E29}" type="slidenum">
              <a:rPr lang="en-GB" smtClean="0"/>
              <a:t>‹#›</a:t>
            </a:fld>
            <a:endParaRPr lang="en-GB"/>
          </a:p>
        </p:txBody>
      </p:sp>
    </p:spTree>
    <p:extLst>
      <p:ext uri="{BB962C8B-B14F-4D97-AF65-F5344CB8AC3E}">
        <p14:creationId xmlns:p14="http://schemas.microsoft.com/office/powerpoint/2010/main" val="2991095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FE3FAB-2090-D54B-B27C-9A898D0DB41D}" type="datetimeFigureOut">
              <a:rPr lang="en-SE" smtClean="0"/>
              <a:t>02/22/2023</a:t>
            </a:fld>
            <a:endParaRPr lang="en-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26D270-28BC-9741-9790-13B9E6594025}" type="slidenum">
              <a:rPr lang="en-SE" smtClean="0"/>
              <a:t>‹#›</a:t>
            </a:fld>
            <a:endParaRPr lang="en-SE"/>
          </a:p>
        </p:txBody>
      </p:sp>
    </p:spTree>
    <p:extLst>
      <p:ext uri="{BB962C8B-B14F-4D97-AF65-F5344CB8AC3E}">
        <p14:creationId xmlns:p14="http://schemas.microsoft.com/office/powerpoint/2010/main" val="265375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rgbClr val="000000"/>
                </a:solidFill>
                <a:effectLst/>
                <a:latin typeface="Calibri" panose="020F0502020204030204" pitchFamily="34" charset="0"/>
                <a:ea typeface="Calibri" panose="020F0502020204030204" pitchFamily="34" charset="0"/>
              </a:rPr>
              <a:t>In this presentation, I will take you through some of the findings from a study, called “</a:t>
            </a:r>
            <a:r>
              <a:rPr lang="en-US" sz="1200" kern="1200">
                <a:solidFill>
                  <a:srgbClr val="000000"/>
                </a:solidFill>
                <a:effectLst/>
                <a:latin typeface="Calibri" panose="020F0502020204030204" pitchFamily="34" charset="0"/>
                <a:ea typeface="Calibri" panose="020F0502020204030204" pitchFamily="34" charset="0"/>
              </a:rPr>
              <a:t>Cooperation Opportunities for Improved Integration Across SDG 6”, carried out as part of the Accountability for Sustainability partnership between UNICEF, and the UNDP-SIWI Water Governance Facility. </a:t>
            </a:r>
            <a:endParaRPr lang="en-GB" sz="1200" kern="120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rgbClr val="000000"/>
              </a:solidFill>
              <a:effectLst/>
              <a:latin typeface="Calibri" panose="020F0502020204030204" pitchFamily="34" charset="0"/>
              <a:ea typeface="Calibri" panose="020F0502020204030204" pitchFamily="34" charset="0"/>
            </a:endParaRPr>
          </a:p>
          <a:p>
            <a:pPr algn="l"/>
            <a:r>
              <a:rPr lang="en-GB" sz="1200" kern="1200">
                <a:solidFill>
                  <a:srgbClr val="000000"/>
                </a:solidFill>
                <a:effectLst/>
                <a:latin typeface="Calibri" panose="020F0502020204030204" pitchFamily="34" charset="0"/>
                <a:ea typeface="Calibri" panose="020F0502020204030204" pitchFamily="34" charset="0"/>
              </a:rPr>
              <a:t>In this report we present a proposed cooperation framework, that will guide practitioners and policy makers to identify the existing silos and fragmentation </a:t>
            </a:r>
            <a:r>
              <a:rPr lang="en-GB" sz="1200">
                <a:effectLst/>
                <a:latin typeface="Calibri" panose="020F0502020204030204" pitchFamily="34" charset="0"/>
                <a:ea typeface="Calibri" panose="020F0502020204030204" pitchFamily="34" charset="0"/>
              </a:rPr>
              <a:t>between WASH, water for domestic needs, and WRM, </a:t>
            </a:r>
            <a:r>
              <a:rPr lang="en-US" b="0" i="0">
                <a:effectLst/>
                <a:latin typeface="Arial" panose="020B0604020202020204" pitchFamily="34" charset="0"/>
              </a:rPr>
              <a:t>water for other human and environmental needs, </a:t>
            </a:r>
            <a:r>
              <a:rPr lang="en-GB" sz="1200">
                <a:effectLst/>
                <a:latin typeface="Calibri" panose="020F0502020204030204" pitchFamily="34" charset="0"/>
                <a:ea typeface="Calibri" panose="020F0502020204030204" pitchFamily="34" charset="0"/>
              </a:rPr>
              <a:t>but also to </a:t>
            </a:r>
            <a:r>
              <a:rPr lang="en-GB" sz="1200" kern="1200">
                <a:solidFill>
                  <a:srgbClr val="000000"/>
                </a:solidFill>
                <a:effectLst/>
                <a:latin typeface="Calibri" panose="020F0502020204030204" pitchFamily="34" charset="0"/>
                <a:ea typeface="Calibri" panose="020F0502020204030204" pitchFamily="34" charset="0"/>
              </a:rPr>
              <a:t>understand </a:t>
            </a:r>
            <a:r>
              <a:rPr lang="en-GB" sz="1200">
                <a:effectLst/>
                <a:latin typeface="Calibri" panose="020F0502020204030204" pitchFamily="34" charset="0"/>
                <a:ea typeface="Calibri" panose="020F0502020204030204" pitchFamily="34" charset="0"/>
              </a:rPr>
              <a:t>the linkages </a:t>
            </a:r>
            <a:r>
              <a:rPr lang="en-GB" sz="1200" kern="1200">
                <a:solidFill>
                  <a:srgbClr val="000000"/>
                </a:solidFill>
                <a:effectLst/>
                <a:latin typeface="Calibri" panose="020F0502020204030204" pitchFamily="34" charset="0"/>
                <a:ea typeface="Calibri" panose="020F0502020204030204" pitchFamily="34" charset="0"/>
              </a:rPr>
              <a:t>and raise awareness on potential concrete opportunities for collaboration. </a:t>
            </a:r>
          </a:p>
          <a:p>
            <a:pPr algn="l"/>
            <a:endParaRPr lang="en-GB" sz="1200" kern="1200">
              <a:solidFill>
                <a:srgbClr val="000000"/>
              </a:solidFill>
              <a:effectLst/>
              <a:latin typeface="Calibri" panose="020F0502020204030204" pitchFamily="34" charset="0"/>
              <a:ea typeface="Calibri" panose="020F0502020204030204" pitchFamily="34" charset="0"/>
            </a:endParaRPr>
          </a:p>
          <a:p>
            <a:pPr algn="l"/>
            <a:r>
              <a:rPr lang="en-US" sz="1200" b="0" i="0" u="none" strike="noStrike" baseline="0">
                <a:latin typeface="Roboto-Regular"/>
              </a:rPr>
              <a:t>I won’t go into detail about the fragmentation, but suffice to say that there are many examples, and one illustrative case is that UN-Water coordinates on water issues with 33 United Nations agencies and </a:t>
            </a:r>
            <a:r>
              <a:rPr lang="en-US" sz="1200" b="0" i="0" u="none" strike="noStrike" baseline="0" err="1">
                <a:latin typeface="Roboto-Regular"/>
              </a:rPr>
              <a:t>organisations</a:t>
            </a:r>
            <a:r>
              <a:rPr lang="en-US" sz="1200" b="0" i="0" u="none" strike="noStrike" baseline="0">
                <a:latin typeface="Roboto-Regular"/>
              </a:rPr>
              <a:t>,</a:t>
            </a:r>
            <a:r>
              <a:rPr lang="en-US" sz="1200" b="0" i="0" u="none" strike="noStrike" baseline="0">
                <a:latin typeface="Roboto-Black"/>
              </a:rPr>
              <a:t> </a:t>
            </a:r>
            <a:r>
              <a:rPr lang="en-US" sz="1200" b="0" i="0" u="none" strike="noStrike" baseline="0">
                <a:latin typeface="Roboto-Regular"/>
              </a:rPr>
              <a:t>each with a different stake in water. This fragmented set-up has many detrimental outcomes, from conflicting agency priorities and inefficiencies, to unmet needs.</a:t>
            </a:r>
            <a:endParaRPr lang="en-GB" sz="1200" kern="1200">
              <a:solidFill>
                <a:srgbClr val="000000"/>
              </a:solidFill>
              <a:effectLst/>
              <a:latin typeface="Calibri" panose="020F0502020204030204" pitchFamily="34" charset="0"/>
              <a:ea typeface="Calibri" panose="020F0502020204030204" pitchFamily="34" charset="0"/>
            </a:endParaRPr>
          </a:p>
          <a:p>
            <a:endParaRPr lang="en-US" b="0" i="0">
              <a:effectLst/>
              <a:latin typeface="Arial" panose="020B0604020202020204" pitchFamily="34" charset="0"/>
            </a:endParaRPr>
          </a:p>
          <a:p>
            <a:r>
              <a:rPr lang="en-US" b="0" i="0">
                <a:effectLst/>
                <a:latin typeface="Arial" panose="020B0604020202020204" pitchFamily="34" charset="0"/>
              </a:rPr>
              <a:t>This report is intended to assist water practitioners and policymakers to overcome this fragmentation, not by advocating for one big department with everyone in it, or one big multisectoral group, but to expanding coordination mechanisms and look for synergies to achieve more equitable and effective policy outcomes to address the water crisis.</a:t>
            </a:r>
          </a:p>
        </p:txBody>
      </p:sp>
      <p:sp>
        <p:nvSpPr>
          <p:cNvPr id="4" name="Slide Number Placeholder 3"/>
          <p:cNvSpPr>
            <a:spLocks noGrp="1"/>
          </p:cNvSpPr>
          <p:nvPr>
            <p:ph type="sldNum" sz="quarter" idx="5"/>
          </p:nvPr>
        </p:nvSpPr>
        <p:spPr/>
        <p:txBody>
          <a:bodyPr/>
          <a:lstStyle/>
          <a:p>
            <a:fld id="{B0146B37-5B4A-EC4F-85A5-F1E7D7C02053}" type="slidenum">
              <a:rPr lang="en-US" smtClean="0"/>
              <a:t>5</a:t>
            </a:fld>
            <a:endParaRPr lang="en-US"/>
          </a:p>
        </p:txBody>
      </p:sp>
    </p:spTree>
    <p:extLst>
      <p:ext uri="{BB962C8B-B14F-4D97-AF65-F5344CB8AC3E}">
        <p14:creationId xmlns:p14="http://schemas.microsoft.com/office/powerpoint/2010/main" val="1768932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a:latin typeface="Roboto-Medium"/>
              </a:rPr>
              <a:t>In general cooperation can prevent hazards from becoming disasters, through…</a:t>
            </a:r>
            <a:endParaRPr lang="en-US" sz="10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rPr>
              <a:t>Drought and flood mitigation and preparedness, monitoring and </a:t>
            </a:r>
            <a:r>
              <a:rPr lang="en-US" sz="1200" b="1" err="1">
                <a:solidFill>
                  <a:schemeClr val="tx1"/>
                </a:solidFill>
              </a:rPr>
              <a:t>EWS</a:t>
            </a:r>
            <a:r>
              <a:rPr lang="en-US" sz="1200" b="0">
                <a:solidFill>
                  <a:schemeClr val="tx1"/>
                </a:solidFill>
              </a:rPr>
              <a:t>: </a:t>
            </a:r>
            <a:r>
              <a:rPr lang="en-US" sz="1200">
                <a:solidFill>
                  <a:schemeClr val="tx1"/>
                </a:solidFill>
              </a:rPr>
              <a:t>Cooperation to share data, from w</a:t>
            </a:r>
            <a:r>
              <a:rPr lang="en-US" sz="1200"/>
              <a:t>ater resources monitoring networks, meteorological systems, but also from WASH service providers and utilities, </a:t>
            </a:r>
            <a:r>
              <a:rPr lang="en-US" sz="1200">
                <a:solidFill>
                  <a:schemeClr val="tx1"/>
                </a:solidFill>
              </a:rPr>
              <a:t>to prepare robust preparedness strategies and plans to ensure continuity of WASH services during disasters.</a:t>
            </a:r>
          </a:p>
          <a:p>
            <a:pPr algn="l"/>
            <a:r>
              <a:rPr lang="en-US" sz="1200" b="1"/>
              <a:t>Drought and flood response and recovery</a:t>
            </a:r>
            <a:r>
              <a:rPr lang="en-US" sz="1200"/>
              <a:t>: During onset to </a:t>
            </a:r>
            <a:r>
              <a:rPr lang="en-US" sz="1800" b="0" i="0" u="none" strike="noStrike" baseline="0">
                <a:latin typeface="Roboto-Medium"/>
              </a:rPr>
              <a:t>enacting short-term mitigation actions (e.g., flood control to protect WASH infrastructure) and aligning the operationalization of contingency plans, but most importantly during recovery and learning to build more resilient WASH services. </a:t>
            </a:r>
          </a:p>
          <a:p>
            <a:pPr algn="l"/>
            <a:endParaRPr lang="en-US" sz="1800" b="0" i="0" u="none" strike="noStrike" baseline="0">
              <a:latin typeface="Roboto-Medium"/>
            </a:endParaRPr>
          </a:p>
          <a:p>
            <a:endParaRPr lang="en-SE"/>
          </a:p>
        </p:txBody>
      </p:sp>
      <p:sp>
        <p:nvSpPr>
          <p:cNvPr id="4" name="Slide Number Placeholder 3"/>
          <p:cNvSpPr>
            <a:spLocks noGrp="1"/>
          </p:cNvSpPr>
          <p:nvPr>
            <p:ph type="sldNum" sz="quarter" idx="5"/>
          </p:nvPr>
        </p:nvSpPr>
        <p:spPr/>
        <p:txBody>
          <a:bodyPr/>
          <a:lstStyle/>
          <a:p>
            <a:fld id="{B0146B37-5B4A-EC4F-85A5-F1E7D7C02053}" type="slidenum">
              <a:rPr lang="en-US" smtClean="0"/>
              <a:t>14</a:t>
            </a:fld>
            <a:endParaRPr lang="en-US"/>
          </a:p>
        </p:txBody>
      </p:sp>
    </p:spTree>
    <p:extLst>
      <p:ext uri="{BB962C8B-B14F-4D97-AF65-F5344CB8AC3E}">
        <p14:creationId xmlns:p14="http://schemas.microsoft.com/office/powerpoint/2010/main" val="380234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effectLst/>
                <a:latin typeface="Calibri" panose="020F0502020204030204" pitchFamily="34" charset="0"/>
                <a:ea typeface="Calibri" panose="020F0502020204030204" pitchFamily="34" charset="0"/>
              </a:rPr>
              <a:t>Ensure WRM-WASH cooperation in the development of drought policy and drought preparedness mechanisms, to ensure that the </a:t>
            </a:r>
            <a:r>
              <a:rPr lang="en-SE">
                <a:effectLst/>
                <a:latin typeface="Calibri" panose="020F0502020204030204" pitchFamily="34" charset="0"/>
                <a:ea typeface="Calibri" panose="020F0502020204030204" pitchFamily="34" charset="0"/>
              </a:rPr>
              <a:t>HRWS are prioritized. </a:t>
            </a:r>
          </a:p>
          <a:p>
            <a:pPr marL="171450" indent="-171450">
              <a:buFont typeface="Arial" panose="020B0604020202020204" pitchFamily="34" charset="0"/>
              <a:buChar char="•"/>
            </a:pPr>
            <a:r>
              <a:rPr lang="en-US">
                <a:latin typeface="Calibri" panose="020F0502020204030204" pitchFamily="34" charset="0"/>
              </a:rPr>
              <a:t>NBS and Blue-green infrastructure solutions for flood mitigation and preparedness including wetland management for increased storage and flood retention.</a:t>
            </a:r>
          </a:p>
          <a:p>
            <a:pPr marL="171450" indent="-171450">
              <a:buFont typeface="Arial" panose="020B0604020202020204" pitchFamily="34" charset="0"/>
              <a:buChar char="•"/>
            </a:pPr>
            <a:r>
              <a:rPr lang="en-US">
                <a:effectLst/>
                <a:latin typeface="Calibri" panose="020F0502020204030204" pitchFamily="34" charset="0"/>
                <a:ea typeface="Calibri" panose="020F0502020204030204" pitchFamily="34" charset="0"/>
              </a:rPr>
              <a:t>Cooperation on improving </a:t>
            </a:r>
            <a:r>
              <a:rPr lang="en-US" err="1">
                <a:effectLst/>
                <a:latin typeface="Calibri" panose="020F0502020204030204" pitchFamily="34" charset="0"/>
                <a:ea typeface="Calibri" panose="020F0502020204030204" pitchFamily="34" charset="0"/>
              </a:rPr>
              <a:t>EWS</a:t>
            </a:r>
            <a:r>
              <a:rPr lang="en-US">
                <a:effectLst/>
                <a:latin typeface="Calibri" panose="020F0502020204030204" pitchFamily="34" charset="0"/>
                <a:ea typeface="Calibri" panose="020F0502020204030204" pitchFamily="34" charset="0"/>
              </a:rPr>
              <a:t> robustness through securing expanded hydrological datasets </a:t>
            </a:r>
            <a:r>
              <a:rPr lang="en-SE">
                <a:effectLst/>
                <a:latin typeface="Calibri" panose="020F0502020204030204" pitchFamily="34" charset="0"/>
                <a:ea typeface="Calibri" panose="020F0502020204030204" pitchFamily="34" charset="0"/>
              </a:rPr>
              <a:t>and data </a:t>
            </a:r>
            <a:r>
              <a:rPr lang="en-US">
                <a:effectLst/>
                <a:latin typeface="Calibri" panose="020F0502020204030204" pitchFamily="34" charset="0"/>
                <a:ea typeface="Calibri" panose="020F0502020204030204" pitchFamily="34" charset="0"/>
              </a:rPr>
              <a:t>from WASH service providers </a:t>
            </a:r>
            <a:endParaRPr lang="en-US">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r>
              <a:rPr lang="en-US">
                <a:effectLst/>
                <a:latin typeface="Calibri" panose="020F0502020204030204" pitchFamily="34" charset="0"/>
                <a:ea typeface="Calibri" panose="020F0502020204030204" pitchFamily="34" charset="0"/>
              </a:rPr>
              <a:t>Bring together multi-sectoral stakeholders to develop a water sector-wide resilience strategy at the appropriate scale</a:t>
            </a:r>
            <a:endParaRPr lang="en-US"/>
          </a:p>
        </p:txBody>
      </p:sp>
      <p:sp>
        <p:nvSpPr>
          <p:cNvPr id="4" name="Slide Number Placeholder 3"/>
          <p:cNvSpPr>
            <a:spLocks noGrp="1"/>
          </p:cNvSpPr>
          <p:nvPr>
            <p:ph type="sldNum" sz="quarter" idx="5"/>
          </p:nvPr>
        </p:nvSpPr>
        <p:spPr/>
        <p:txBody>
          <a:bodyPr/>
          <a:lstStyle/>
          <a:p>
            <a:fld id="{B0146B37-5B4A-EC4F-85A5-F1E7D7C02053}" type="slidenum">
              <a:rPr lang="en-US" smtClean="0"/>
              <a:t>15</a:t>
            </a:fld>
            <a:endParaRPr lang="en-US"/>
          </a:p>
        </p:txBody>
      </p:sp>
    </p:spTree>
    <p:extLst>
      <p:ext uri="{BB962C8B-B14F-4D97-AF65-F5344CB8AC3E}">
        <p14:creationId xmlns:p14="http://schemas.microsoft.com/office/powerpoint/2010/main" val="950776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rPr>
              <a:t>Climate vulnerability and adaptation assessments and </a:t>
            </a:r>
            <a:r>
              <a:rPr lang="en-US" sz="1200" b="1"/>
              <a:t>Climate resilient Water Safety Planning</a:t>
            </a:r>
            <a:r>
              <a:rPr lang="en-US" sz="1200">
                <a:solidFill>
                  <a:schemeClr val="tx1"/>
                </a:solidFill>
              </a:rPr>
              <a:t>: </a:t>
            </a:r>
            <a:r>
              <a:rPr lang="en-US">
                <a:effectLst/>
                <a:latin typeface="Calibri" panose="020F0502020204030204" pitchFamily="34" charset="0"/>
                <a:ea typeface="Calibri" panose="020F0502020204030204" pitchFamily="34" charset="0"/>
                <a:cs typeface="Arial" panose="020B0604020202020204" pitchFamily="34" charset="0"/>
              </a:rPr>
              <a:t>As climate change adaptation essentially involves understanding and planning for changes in water resources quantity and quality to ensure WASH services are more resilient and sustainable, we need robust water resources information and vulnerability assessments to create CR-</a:t>
            </a:r>
            <a:r>
              <a:rPr lang="en-US" err="1">
                <a:effectLst/>
                <a:latin typeface="Calibri" panose="020F0502020204030204" pitchFamily="34" charset="0"/>
                <a:ea typeface="Calibri" panose="020F0502020204030204" pitchFamily="34" charset="0"/>
                <a:cs typeface="Arial" panose="020B0604020202020204" pitchFamily="34" charset="0"/>
              </a:rPr>
              <a:t>WSP</a:t>
            </a:r>
            <a:r>
              <a:rPr lang="en-US">
                <a:effectLst/>
                <a:latin typeface="Calibri" panose="020F0502020204030204" pitchFamily="34" charset="0"/>
                <a:ea typeface="Calibri" panose="020F0502020204030204" pitchFamily="34" charset="0"/>
                <a:cs typeface="Arial" panose="020B0604020202020204" pitchFamily="34" charset="0"/>
              </a:rPr>
              <a:t> to identify water availability hazards and related control measures, to respond to them and to implement these responses. </a:t>
            </a:r>
            <a:r>
              <a:rPr lang="en-US" sz="120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Climate finance</a:t>
            </a:r>
            <a:r>
              <a:rPr lang="en-US" sz="1200"/>
              <a:t>: </a:t>
            </a:r>
            <a:r>
              <a:rPr lang="en-US">
                <a:effectLst/>
                <a:latin typeface="Calibri" panose="020F0502020204030204" pitchFamily="34" charset="0"/>
                <a:ea typeface="Calibri" panose="020F0502020204030204" pitchFamily="34" charset="0"/>
                <a:cs typeface="Arial" panose="020B0604020202020204" pitchFamily="34" charset="0"/>
              </a:rPr>
              <a:t>WASH actors to cooperate and associate with WRM actors in jointly accessing climate finance, particularly “adaptation” finance</a:t>
            </a:r>
            <a:r>
              <a:rPr lang="en-SE">
                <a:latin typeface="Calibri" panose="020F0502020204030204" pitchFamily="34" charset="0"/>
                <a:ea typeface="Calibri" panose="020F0502020204030204" pitchFamily="34" charset="0"/>
                <a:cs typeface="Arial" panose="020B0604020202020204" pitchFamily="34" charset="0"/>
              </a:rPr>
              <a:t> </a:t>
            </a:r>
            <a:r>
              <a:rPr lang="en-US">
                <a:effectLst/>
                <a:latin typeface="Calibri" panose="020F0502020204030204" pitchFamily="34" charset="0"/>
                <a:ea typeface="Calibri" panose="020F0502020204030204" pitchFamily="34" charset="0"/>
                <a:cs typeface="Arial" panose="020B0604020202020204" pitchFamily="34" charset="0"/>
              </a:rPr>
              <a:t>to build a strong climate rationale making the case for water resources related risks to basic WASH services and defining related adaptation strategies.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E">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a:p>
          <a:p>
            <a:endParaRPr lang="en-US"/>
          </a:p>
        </p:txBody>
      </p:sp>
      <p:sp>
        <p:nvSpPr>
          <p:cNvPr id="4" name="Slide Number Placeholder 3"/>
          <p:cNvSpPr>
            <a:spLocks noGrp="1"/>
          </p:cNvSpPr>
          <p:nvPr>
            <p:ph type="sldNum" sz="quarter" idx="5"/>
          </p:nvPr>
        </p:nvSpPr>
        <p:spPr/>
        <p:txBody>
          <a:bodyPr/>
          <a:lstStyle/>
          <a:p>
            <a:fld id="{B0146B37-5B4A-EC4F-85A5-F1E7D7C02053}" type="slidenum">
              <a:rPr lang="en-US" smtClean="0"/>
              <a:t>16</a:t>
            </a:fld>
            <a:endParaRPr lang="en-US"/>
          </a:p>
        </p:txBody>
      </p:sp>
    </p:spTree>
    <p:extLst>
      <p:ext uri="{BB962C8B-B14F-4D97-AF65-F5344CB8AC3E}">
        <p14:creationId xmlns:p14="http://schemas.microsoft.com/office/powerpoint/2010/main" val="371404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effectLst/>
                <a:latin typeface="Calibri" panose="020F0502020204030204" pitchFamily="34" charset="0"/>
                <a:ea typeface="Calibri" panose="020F0502020204030204" pitchFamily="34" charset="0"/>
              </a:rPr>
              <a:t>Exploit catchment management aspects of </a:t>
            </a:r>
            <a:r>
              <a:rPr lang="en-US" b="1">
                <a:effectLst/>
                <a:latin typeface="Calibri" panose="020F0502020204030204" pitchFamily="34" charset="0"/>
                <a:ea typeface="Calibri" panose="020F0502020204030204" pitchFamily="34" charset="0"/>
              </a:rPr>
              <a:t>CR-Water Safety Plans </a:t>
            </a:r>
            <a:r>
              <a:rPr lang="en-US">
                <a:effectLst/>
                <a:latin typeface="Calibri" panose="020F0502020204030204" pitchFamily="34" charset="0"/>
                <a:ea typeface="Calibri" panose="020F0502020204030204" pitchFamily="34" charset="0"/>
              </a:rPr>
              <a:t>to integrate water resources related climate hazards and risks into assessments, </a:t>
            </a:r>
            <a:endParaRPr lang="en-US">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r>
              <a:rPr lang="en-US">
                <a:effectLst/>
                <a:latin typeface="Calibri" panose="020F0502020204030204" pitchFamily="34" charset="0"/>
                <a:ea typeface="Calibri" panose="020F0502020204030204" pitchFamily="34" charset="0"/>
              </a:rPr>
              <a:t>Raise awareness of decision-makers on the lack of basic WASH and sanitation focus in climate adaptation finance</a:t>
            </a:r>
          </a:p>
          <a:p>
            <a:pPr marL="171450" indent="-171450">
              <a:buFont typeface="Arial" panose="020B0604020202020204" pitchFamily="34" charset="0"/>
              <a:buChar char="•"/>
            </a:pPr>
            <a:r>
              <a:rPr lang="en-US">
                <a:effectLst/>
                <a:latin typeface="Calibri" panose="020F0502020204030204" pitchFamily="34" charset="0"/>
                <a:ea typeface="Calibri" panose="020F0502020204030204" pitchFamily="34" charset="0"/>
              </a:rPr>
              <a:t>WRM and WASH to explore climate mitigation finance opportunities on wastewater treatment</a:t>
            </a:r>
          </a:p>
          <a:p>
            <a:endParaRPr lang="en-US"/>
          </a:p>
        </p:txBody>
      </p:sp>
      <p:sp>
        <p:nvSpPr>
          <p:cNvPr id="4" name="Slide Number Placeholder 3"/>
          <p:cNvSpPr>
            <a:spLocks noGrp="1"/>
          </p:cNvSpPr>
          <p:nvPr>
            <p:ph type="sldNum" sz="quarter" idx="5"/>
          </p:nvPr>
        </p:nvSpPr>
        <p:spPr/>
        <p:txBody>
          <a:bodyPr/>
          <a:lstStyle/>
          <a:p>
            <a:fld id="{B0146B37-5B4A-EC4F-85A5-F1E7D7C02053}" type="slidenum">
              <a:rPr lang="en-US" smtClean="0"/>
              <a:t>17</a:t>
            </a:fld>
            <a:endParaRPr lang="en-US"/>
          </a:p>
        </p:txBody>
      </p:sp>
    </p:spTree>
    <p:extLst>
      <p:ext uri="{BB962C8B-B14F-4D97-AF65-F5344CB8AC3E}">
        <p14:creationId xmlns:p14="http://schemas.microsoft.com/office/powerpoint/2010/main" val="3305521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rPr>
              <a:t>Water policy and strategy formulation</a:t>
            </a:r>
            <a:r>
              <a:rPr lang="en-US" sz="1200">
                <a:solidFill>
                  <a:schemeClr val="bg1"/>
                </a:solidFill>
              </a:rPr>
              <a:t>: </a:t>
            </a:r>
            <a:r>
              <a:rPr lang="en-US">
                <a:solidFill>
                  <a:schemeClr val="bg1"/>
                </a:solidFill>
                <a:effectLst/>
                <a:latin typeface="Calibri" panose="020F0502020204030204" pitchFamily="34" charset="0"/>
                <a:ea typeface="Calibri" panose="020F0502020204030204" pitchFamily="34" charset="0"/>
                <a:cs typeface="Arial" panose="020B0604020202020204" pitchFamily="34" charset="0"/>
              </a:rPr>
              <a:t>Ensuring laws, policies, strategies, standards, and guidelines are responsive to each 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rPr>
              <a:t>Water sector planning and coordination processes</a:t>
            </a:r>
            <a:r>
              <a:rPr lang="en-US" sz="1200">
                <a:solidFill>
                  <a:schemeClr val="bg1"/>
                </a:solidFill>
              </a:rPr>
              <a:t>: </a:t>
            </a:r>
            <a:r>
              <a:rPr lang="en-US">
                <a:solidFill>
                  <a:schemeClr val="bg1"/>
                </a:solidFill>
                <a:effectLst/>
                <a:latin typeface="Calibri" panose="020F0502020204030204" pitchFamily="34" charset="0"/>
                <a:ea typeface="Calibri" panose="020F0502020204030204" pitchFamily="34" charset="0"/>
                <a:cs typeface="Arial" panose="020B0604020202020204" pitchFamily="34" charset="0"/>
              </a:rPr>
              <a:t>this can include better drought and flood emergency response coordination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Water resources monitoring</a:t>
            </a:r>
            <a:r>
              <a:rPr lang="en-US" sz="1200"/>
              <a:t>: needed for informed decision-making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Environmental, service, and public health regulation</a:t>
            </a:r>
            <a:r>
              <a:rPr lang="en-US" sz="1200"/>
              <a:t>: this can help to </a:t>
            </a:r>
            <a:r>
              <a:rPr lang="en-US">
                <a:solidFill>
                  <a:schemeClr val="tx1"/>
                </a:solidFill>
                <a:effectLst/>
                <a:latin typeface="Calibri" panose="020F0502020204030204" pitchFamily="34" charset="0"/>
                <a:ea typeface="Calibri" panose="020F0502020204030204" pitchFamily="34" charset="0"/>
                <a:cs typeface="Arial" panose="020B0604020202020204" pitchFamily="34" charset="0"/>
              </a:rPr>
              <a:t>mitigate impacts of wastewater and over-abstraction on the environment, preventing pollution and protecting public 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Capacity development on WRM-WASH linkages</a:t>
            </a:r>
            <a:r>
              <a:rPr lang="en-US" sz="1200"/>
              <a:t>: </a:t>
            </a:r>
            <a:r>
              <a:rPr lang="en-US">
                <a:solidFill>
                  <a:schemeClr val="tx1"/>
                </a:solidFill>
                <a:effectLst/>
                <a:latin typeface="Calibri" panose="020F0502020204030204" pitchFamily="34" charset="0"/>
                <a:ea typeface="Calibri" panose="020F0502020204030204" pitchFamily="34" charset="0"/>
                <a:cs typeface="Arial" panose="020B0604020202020204" pitchFamily="34" charset="0"/>
              </a:rPr>
              <a:t>is required to raise the importance of this topic</a:t>
            </a:r>
            <a:r>
              <a:rPr lang="en-SE">
                <a:solidFill>
                  <a:schemeClr val="tx1"/>
                </a:solidFill>
                <a:latin typeface="Calibri" panose="020F0502020204030204" pitchFamily="34" charset="0"/>
                <a:ea typeface="Calibri" panose="020F0502020204030204" pitchFamily="34" charset="0"/>
                <a:cs typeface="Arial" panose="020B0604020202020204" pitchFamily="34" charset="0"/>
              </a:rPr>
              <a:t>, </a:t>
            </a:r>
            <a:r>
              <a:rPr lang="en-US">
                <a:solidFill>
                  <a:schemeClr val="tx1"/>
                </a:solidFill>
                <a:effectLst/>
                <a:latin typeface="Calibri" panose="020F0502020204030204" pitchFamily="34" charset="0"/>
                <a:ea typeface="Calibri" panose="020F0502020204030204" pitchFamily="34" charset="0"/>
                <a:cs typeface="Arial" panose="020B0604020202020204" pitchFamily="34" charset="0"/>
              </a:rPr>
              <a:t>and in all joint WRM-WASH outcomes.</a:t>
            </a:r>
            <a:endParaRPr lang="en-US" sz="1200"/>
          </a:p>
        </p:txBody>
      </p:sp>
      <p:sp>
        <p:nvSpPr>
          <p:cNvPr id="4" name="Slide Number Placeholder 3"/>
          <p:cNvSpPr>
            <a:spLocks noGrp="1"/>
          </p:cNvSpPr>
          <p:nvPr>
            <p:ph type="sldNum" sz="quarter" idx="5"/>
          </p:nvPr>
        </p:nvSpPr>
        <p:spPr/>
        <p:txBody>
          <a:bodyPr/>
          <a:lstStyle/>
          <a:p>
            <a:fld id="{B0146B37-5B4A-EC4F-85A5-F1E7D7C02053}" type="slidenum">
              <a:rPr lang="en-US" smtClean="0"/>
              <a:t>18</a:t>
            </a:fld>
            <a:endParaRPr lang="en-US"/>
          </a:p>
        </p:txBody>
      </p:sp>
    </p:spTree>
    <p:extLst>
      <p:ext uri="{BB962C8B-B14F-4D97-AF65-F5344CB8AC3E}">
        <p14:creationId xmlns:p14="http://schemas.microsoft.com/office/powerpoint/2010/main" val="3314394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lnSpc>
                <a:spcPct val="90000"/>
              </a:lnSpc>
              <a:spcBef>
                <a:spcPts val="1000"/>
              </a:spcBef>
              <a:buFont typeface="Arial" panose="020B0604020202020204" pitchFamily="34" charset="0"/>
              <a:buChar char="•"/>
            </a:pPr>
            <a:r>
              <a:rPr lang="en-GB" sz="1200">
                <a:solidFill>
                  <a:schemeClr val="tx1">
                    <a:lumMod val="65000"/>
                    <a:lumOff val="35000"/>
                  </a:schemeClr>
                </a:solidFill>
                <a:latin typeface="Calibri" panose="020F0502020204030204" pitchFamily="34" charset="0"/>
              </a:rPr>
              <a:t>Establishment of a </a:t>
            </a:r>
            <a:r>
              <a:rPr lang="en-GB" sz="1200" b="1">
                <a:solidFill>
                  <a:schemeClr val="tx1">
                    <a:lumMod val="65000"/>
                    <a:lumOff val="35000"/>
                  </a:schemeClr>
                </a:solidFill>
                <a:latin typeface="Calibri" panose="020F0502020204030204" pitchFamily="34" charset="0"/>
              </a:rPr>
              <a:t>high level inter-ministerial SDG 6 periodic review, similar to a </a:t>
            </a:r>
            <a:r>
              <a:rPr lang="en-GB" sz="1200" b="1" err="1">
                <a:solidFill>
                  <a:schemeClr val="tx1">
                    <a:lumMod val="65000"/>
                    <a:lumOff val="35000"/>
                  </a:schemeClr>
                </a:solidFill>
                <a:latin typeface="Calibri" panose="020F0502020204030204" pitchFamily="34" charset="0"/>
              </a:rPr>
              <a:t>JSR</a:t>
            </a:r>
            <a:r>
              <a:rPr lang="en-GB" sz="1200">
                <a:solidFill>
                  <a:schemeClr val="tx1">
                    <a:lumMod val="65000"/>
                    <a:lumOff val="35000"/>
                  </a:schemeClr>
                </a:solidFill>
                <a:latin typeface="Calibri" panose="020F0502020204030204" pitchFamily="34" charset="0"/>
              </a:rPr>
              <a:t>, could allow for more integrated WRM-WASH planning and coordination</a:t>
            </a:r>
            <a:endParaRPr lang="en-US" sz="1200">
              <a:solidFill>
                <a:schemeClr val="tx1">
                  <a:lumMod val="65000"/>
                  <a:lumOff val="35000"/>
                </a:schemeClr>
              </a:solidFill>
              <a:latin typeface="Calibri" panose="020F0502020204030204" pitchFamily="34" charset="0"/>
            </a:endParaRPr>
          </a:p>
          <a:p>
            <a:pPr marL="228600" lvl="0" indent="-228600">
              <a:lnSpc>
                <a:spcPct val="90000"/>
              </a:lnSpc>
              <a:spcBef>
                <a:spcPts val="1000"/>
              </a:spcBef>
              <a:spcAft>
                <a:spcPts val="800"/>
              </a:spcAft>
              <a:buFont typeface="Arial" panose="020B0604020202020204" pitchFamily="34" charset="0"/>
              <a:buChar char="•"/>
            </a:pPr>
            <a:r>
              <a:rPr lang="en-GB" sz="1200">
                <a:solidFill>
                  <a:schemeClr val="tx1">
                    <a:lumMod val="65000"/>
                    <a:lumOff val="35000"/>
                  </a:schemeClr>
                </a:solidFill>
                <a:latin typeface="Calibri" panose="020F0502020204030204" pitchFamily="34" charset="0"/>
              </a:rPr>
              <a:t>Establish a </a:t>
            </a:r>
            <a:r>
              <a:rPr lang="en-GB" sz="1200" b="1">
                <a:solidFill>
                  <a:schemeClr val="tx1">
                    <a:lumMod val="65000"/>
                    <a:lumOff val="35000"/>
                  </a:schemeClr>
                </a:solidFill>
                <a:latin typeface="Calibri" panose="020F0502020204030204" pitchFamily="34" charset="0"/>
              </a:rPr>
              <a:t>water resources monitoring taskforce </a:t>
            </a:r>
            <a:r>
              <a:rPr lang="en-GB" sz="1200">
                <a:solidFill>
                  <a:schemeClr val="tx1">
                    <a:lumMod val="65000"/>
                    <a:lumOff val="35000"/>
                  </a:schemeClr>
                </a:solidFill>
                <a:latin typeface="Calibri" panose="020F0502020204030204" pitchFamily="34" charset="0"/>
              </a:rPr>
              <a:t>to be participated in by WRM and WASH actors, and build capacity in this area, especially on water quality monitoring, in order to rapidly scale up ambient water quality monitoring efforts.</a:t>
            </a:r>
            <a:endParaRPr lang="en-US" sz="1200">
              <a:solidFill>
                <a:schemeClr val="tx1">
                  <a:lumMod val="65000"/>
                  <a:lumOff val="35000"/>
                </a:schemeClr>
              </a:solidFill>
              <a:latin typeface="Calibri" panose="020F0502020204030204" pitchFamily="34" charset="0"/>
            </a:endParaRPr>
          </a:p>
          <a:p>
            <a:pPr marL="228600" indent="-228600">
              <a:lnSpc>
                <a:spcPct val="90000"/>
              </a:lnSpc>
              <a:spcBef>
                <a:spcPts val="1000"/>
              </a:spcBef>
              <a:buFont typeface="Arial" panose="020B0604020202020204" pitchFamily="34" charset="0"/>
              <a:buChar char="•"/>
            </a:pPr>
            <a:r>
              <a:rPr lang="en-GB" sz="1200">
                <a:solidFill>
                  <a:schemeClr val="tx1">
                    <a:lumMod val="65000"/>
                    <a:lumOff val="35000"/>
                  </a:schemeClr>
                </a:solidFill>
                <a:latin typeface="Calibri" panose="020F0502020204030204" pitchFamily="34" charset="0"/>
              </a:rPr>
              <a:t>Increase </a:t>
            </a:r>
            <a:r>
              <a:rPr lang="en-GB" sz="1200" b="1">
                <a:solidFill>
                  <a:schemeClr val="tx1">
                    <a:lumMod val="65000"/>
                    <a:lumOff val="35000"/>
                  </a:schemeClr>
                </a:solidFill>
                <a:latin typeface="Calibri" panose="020F0502020204030204" pitchFamily="34" charset="0"/>
              </a:rPr>
              <a:t>WRM staffing so that a Water Resources Officials have more time to spend working at district/provincial office level</a:t>
            </a:r>
            <a:r>
              <a:rPr lang="en-GB" sz="1200">
                <a:solidFill>
                  <a:schemeClr val="tx1">
                    <a:lumMod val="65000"/>
                    <a:lumOff val="35000"/>
                  </a:schemeClr>
                </a:solidFill>
                <a:latin typeface="Calibri" panose="020F0502020204030204" pitchFamily="34" charset="0"/>
              </a:rPr>
              <a:t>, where other water sub-sector and other sector officials commonly sit (WASH, agriculture etc.) to support capacity development on practical local level integration.</a:t>
            </a:r>
            <a:endParaRPr lang="en-US" sz="1200">
              <a:solidFill>
                <a:schemeClr val="tx1">
                  <a:lumMod val="65000"/>
                  <a:lumOff val="35000"/>
                </a:schemeClr>
              </a:solidFill>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B0146B37-5B4A-EC4F-85A5-F1E7D7C02053}" type="slidenum">
              <a:rPr lang="en-US" smtClean="0"/>
              <a:t>19</a:t>
            </a:fld>
            <a:endParaRPr lang="en-US"/>
          </a:p>
        </p:txBody>
      </p:sp>
    </p:spTree>
    <p:extLst>
      <p:ext uri="{BB962C8B-B14F-4D97-AF65-F5344CB8AC3E}">
        <p14:creationId xmlns:p14="http://schemas.microsoft.com/office/powerpoint/2010/main" val="217346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07000"/>
              </a:lnSpc>
              <a:spcAft>
                <a:spcPts val="800"/>
              </a:spcAft>
              <a:buFont typeface="+mj-lt"/>
              <a:buNone/>
            </a:pPr>
            <a:r>
              <a:rPr lang="en-US" sz="1200" u="none">
                <a:solidFill>
                  <a:srgbClr val="000000"/>
                </a:solidFill>
                <a:effectLst/>
                <a:latin typeface="Calibri" panose="020F0502020204030204" pitchFamily="34" charset="0"/>
                <a:ea typeface="Calibri" panose="020F0502020204030204" pitchFamily="34" charset="0"/>
                <a:cs typeface="+mn-cs"/>
              </a:rPr>
              <a:t>Through this analysis 18 </a:t>
            </a:r>
            <a:r>
              <a:rPr lang="en-AU" sz="1200">
                <a:solidFill>
                  <a:srgbClr val="000000"/>
                </a:solidFill>
                <a:effectLst/>
                <a:latin typeface="Calibri" panose="020F0502020204030204" pitchFamily="34" charset="0"/>
                <a:ea typeface="Calibri" panose="020F0502020204030204" pitchFamily="34" charset="0"/>
              </a:rPr>
              <a:t>“Cooperation Areas” were identified. T</a:t>
            </a: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hey </a:t>
            </a:r>
            <a:r>
              <a:rPr lang="en-US" sz="1200" b="0" i="0" u="none" strike="noStrike" baseline="0">
                <a:latin typeface="Roboto-Regular"/>
              </a:rPr>
              <a:t>reflect areas where both sectors must cooperate for success, </a:t>
            </a:r>
            <a:r>
              <a:rPr lang="en-AU" sz="1200">
                <a:solidFill>
                  <a:srgbClr val="000000"/>
                </a:solidFill>
                <a:effectLst/>
                <a:latin typeface="Calibri" panose="020F0502020204030204" pitchFamily="34" charset="0"/>
                <a:ea typeface="Calibri" panose="020F0502020204030204" pitchFamily="34" charset="0"/>
              </a:rPr>
              <a:t>categorised into five broad joint outcomes, which are achieved by improving cooperation in the 18 areas. </a:t>
            </a:r>
            <a:r>
              <a:rPr lang="en-AU" sz="1200" b="1">
                <a:solidFill>
                  <a:srgbClr val="000000"/>
                </a:solidFill>
                <a:effectLst/>
                <a:latin typeface="Calibri" panose="020F0502020204030204" pitchFamily="34" charset="0"/>
                <a:ea typeface="Calibri" panose="020F0502020204030204" pitchFamily="34" charset="0"/>
              </a:rPr>
              <a:t>The </a:t>
            </a:r>
            <a:r>
              <a:rPr lang="en-GB" sz="1200" b="1">
                <a:solidFill>
                  <a:srgbClr val="000000"/>
                </a:solidFill>
                <a:effectLst/>
                <a:latin typeface="Calibri" panose="020F0502020204030204" pitchFamily="34" charset="0"/>
                <a:ea typeface="Calibri" panose="020F0502020204030204" pitchFamily="34" charset="0"/>
              </a:rPr>
              <a:t>end outcome is of course to </a:t>
            </a:r>
            <a:r>
              <a:rPr lang="en-AU" sz="1200" b="1">
                <a:solidFill>
                  <a:srgbClr val="000000"/>
                </a:solidFill>
                <a:effectLst/>
                <a:latin typeface="Calibri" panose="020F0502020204030204" pitchFamily="34" charset="0"/>
                <a:ea typeface="Calibri" panose="020F0502020204030204" pitchFamily="34" charset="0"/>
              </a:rPr>
              <a:t>ensure safe, clean, and sufficient water supply for all, </a:t>
            </a:r>
            <a:r>
              <a:rPr lang="en-AU" sz="1200" b="1">
                <a:effectLst/>
                <a:latin typeface="Calibri" panose="020F0502020204030204" pitchFamily="34" charset="0"/>
                <a:ea typeface="Calibri" panose="020F0502020204030204" pitchFamily="34" charset="0"/>
              </a:rPr>
              <a:t>in a way that respect the integrity of environmental flows</a:t>
            </a:r>
            <a:r>
              <a:rPr lang="en-AU" sz="1200">
                <a:solidFill>
                  <a:srgbClr val="000000"/>
                </a:solidFill>
                <a:effectLst/>
                <a:latin typeface="Calibri" panose="020F0502020204030204" pitchFamily="34" charset="0"/>
                <a:ea typeface="Calibri" panose="020F0502020204030204" pitchFamily="34" charset="0"/>
              </a:rPr>
              <a:t>. </a:t>
            </a:r>
          </a:p>
          <a:p>
            <a:pPr marL="0" lvl="0" indent="0">
              <a:lnSpc>
                <a:spcPct val="107000"/>
              </a:lnSpc>
              <a:buFont typeface="Symbol" panose="05050102010706020507" pitchFamily="18" charset="2"/>
              <a:buNone/>
            </a:pPr>
            <a:endParaRPr lang="en-AU" sz="1200">
              <a:solidFill>
                <a:srgbClr val="000000"/>
              </a:solidFill>
              <a:effectLst/>
              <a:latin typeface="Calibri" panose="020F0502020204030204" pitchFamily="34" charset="0"/>
              <a:ea typeface="Calibri" panose="020F0502020204030204" pitchFamily="34" charset="0"/>
            </a:endParaRPr>
          </a:p>
          <a:p>
            <a:pPr marL="0" lvl="0" indent="0" algn="just">
              <a:lnSpc>
                <a:spcPct val="107000"/>
              </a:lnSpc>
              <a:spcAft>
                <a:spcPts val="800"/>
              </a:spcAft>
              <a:buFont typeface="+mj-lt"/>
              <a:buNone/>
            </a:pPr>
            <a:r>
              <a:rPr lang="en-AU" sz="1200">
                <a:solidFill>
                  <a:srgbClr val="000000"/>
                </a:solidFill>
                <a:effectLst/>
                <a:latin typeface="Calibri" panose="020F0502020204030204" pitchFamily="34" charset="0"/>
                <a:ea typeface="Calibri" panose="020F0502020204030204" pitchFamily="34" charset="0"/>
              </a:rPr>
              <a:t>Although all five joint outcomes are closely interlinked and interdependent in their contributions to achieving a long-term impact, they reflect clear directions for sectors to align commitments, and for all relevant actors to take cooperative action. </a:t>
            </a:r>
          </a:p>
          <a:p>
            <a:pPr marL="0" lvl="0" indent="0" algn="just">
              <a:lnSpc>
                <a:spcPct val="107000"/>
              </a:lnSpc>
              <a:spcAft>
                <a:spcPts val="800"/>
              </a:spcAft>
              <a:buFont typeface="+mj-lt"/>
              <a:buNone/>
            </a:pPr>
            <a:endParaRPr lang="en-AU" sz="1200">
              <a:solidFill>
                <a:srgbClr val="000000"/>
              </a:solidFill>
              <a:effectLst/>
              <a:latin typeface="Calibri" panose="020F0502020204030204" pitchFamily="34" charset="0"/>
              <a:ea typeface="Calibri" panose="020F0502020204030204" pitchFamily="34" charset="0"/>
            </a:endParaRPr>
          </a:p>
          <a:p>
            <a:pPr marL="0" lvl="0" indent="0" algn="just">
              <a:lnSpc>
                <a:spcPct val="107000"/>
              </a:lnSpc>
              <a:spcAft>
                <a:spcPts val="800"/>
              </a:spcAft>
              <a:buFont typeface="+mj-lt"/>
              <a:buNone/>
            </a:pPr>
            <a:r>
              <a:rPr lang="en-AU" sz="1200">
                <a:solidFill>
                  <a:srgbClr val="000000"/>
                </a:solidFill>
                <a:effectLst/>
                <a:latin typeface="Calibri" panose="020F0502020204030204" pitchFamily="34" charset="0"/>
                <a:ea typeface="Calibri" panose="020F0502020204030204" pitchFamily="34" charset="0"/>
              </a:rPr>
              <a:t>The study looks into best practices for each of these five joint outcomes. We will see a few case studies of this later on, and during the group work you will be encouraged to share any examples of your own. </a:t>
            </a:r>
          </a:p>
        </p:txBody>
      </p:sp>
      <p:sp>
        <p:nvSpPr>
          <p:cNvPr id="4" name="Slide Number Placeholder 3"/>
          <p:cNvSpPr>
            <a:spLocks noGrp="1"/>
          </p:cNvSpPr>
          <p:nvPr>
            <p:ph type="sldNum" sz="quarter" idx="5"/>
          </p:nvPr>
        </p:nvSpPr>
        <p:spPr/>
        <p:txBody>
          <a:bodyPr/>
          <a:lstStyle/>
          <a:p>
            <a:fld id="{B0146B37-5B4A-EC4F-85A5-F1E7D7C02053}" type="slidenum">
              <a:rPr lang="en-US" smtClean="0"/>
              <a:t>20</a:t>
            </a:fld>
            <a:endParaRPr lang="en-US"/>
          </a:p>
        </p:txBody>
      </p:sp>
    </p:spTree>
    <p:extLst>
      <p:ext uri="{BB962C8B-B14F-4D97-AF65-F5344CB8AC3E}">
        <p14:creationId xmlns:p14="http://schemas.microsoft.com/office/powerpoint/2010/main" val="3005804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146B37-5B4A-EC4F-85A5-F1E7D7C02053}" type="slidenum">
              <a:rPr lang="en-US" smtClean="0"/>
              <a:t>22</a:t>
            </a:fld>
            <a:endParaRPr lang="en-US"/>
          </a:p>
        </p:txBody>
      </p:sp>
    </p:spTree>
    <p:extLst>
      <p:ext uri="{BB962C8B-B14F-4D97-AF65-F5344CB8AC3E}">
        <p14:creationId xmlns:p14="http://schemas.microsoft.com/office/powerpoint/2010/main" val="3909372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a:extLst>
              <a:ext uri="{FF2B5EF4-FFF2-40B4-BE49-F238E27FC236}">
                <a16:creationId xmlns:a16="http://schemas.microsoft.com/office/drawing/2014/main" id="{DBAD9A81-64ED-DE5D-17DE-ABF8EB199A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ce réservé des commentaires 2">
            <a:extLst>
              <a:ext uri="{FF2B5EF4-FFF2-40B4-BE49-F238E27FC236}">
                <a16:creationId xmlns:a16="http://schemas.microsoft.com/office/drawing/2014/main" id="{1FFB38E1-BD1D-AC78-51BF-8B228E5697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KM"/>
          </a:p>
        </p:txBody>
      </p:sp>
      <p:sp>
        <p:nvSpPr>
          <p:cNvPr id="5124" name="Espace réservé du pied de page 3">
            <a:extLst>
              <a:ext uri="{FF2B5EF4-FFF2-40B4-BE49-F238E27FC236}">
                <a16:creationId xmlns:a16="http://schemas.microsoft.com/office/drawing/2014/main" id="{186C4577-181E-BAB4-2BDF-1D8200F95561}"/>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KM"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125" name="Espace réservé du numéro de diapositive 4">
            <a:extLst>
              <a:ext uri="{FF2B5EF4-FFF2-40B4-BE49-F238E27FC236}">
                <a16:creationId xmlns:a16="http://schemas.microsoft.com/office/drawing/2014/main" id="{35DCB0B0-40C0-AE4E-CD3B-407B9093F9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F647517-5425-4D56-9831-960DC23A4AF5}" type="slidenum">
              <a:rPr kumimoji="0" lang="fr-FR" altLang="fr-KM"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fr-FR" altLang="fr-KM"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Photo credit: </a:t>
            </a:r>
            <a:r>
              <a:rPr lang="en-US" err="1"/>
              <a:t>Vn</a:t>
            </a:r>
            <a:r>
              <a:rPr lang="en-US"/>
              <a:t> Economy, Oct. 31, 2021</a:t>
            </a:r>
          </a:p>
          <a:p>
            <a:r>
              <a:rPr lang="en-US"/>
              <a:t>Photo of Danang, Vietnam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F595D-7A20-49F8-B11F-67EFD204D3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8199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Segoe UI" panose="020B0502040204020203" pitchFamily="34" charset="0"/>
              </a:rPr>
              <a:t>A key message that we want to convey through this study is that the cooperation between WASH and WRM is necessary.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0C0C0C"/>
              </a:solidFill>
              <a:effectLst/>
              <a:latin typeface="Segoe UI" panose="020B0502040204020203"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C0C0C"/>
                </a:solidFill>
                <a:effectLst/>
                <a:latin typeface="Calibri" panose="020F0502020204030204" pitchFamily="34" charset="0"/>
                <a:ea typeface="Calibri" panose="020F0502020204030204" pitchFamily="34" charset="0"/>
                <a:cs typeface="Arial" panose="020B0604020202020204" pitchFamily="34" charset="0"/>
              </a:rPr>
              <a:t>E</a:t>
            </a:r>
            <a:r>
              <a:rPr lang="en-GB" sz="1200">
                <a:effectLst/>
                <a:latin typeface="Calibri" panose="020F0502020204030204" pitchFamily="34" charset="0"/>
                <a:ea typeface="Calibri" panose="020F0502020204030204" pitchFamily="34" charset="0"/>
                <a:cs typeface="Arial" panose="020B0604020202020204" pitchFamily="34" charset="0"/>
              </a:rPr>
              <a:t>ach area has an important role to play to facilitate the positive outcomes in the other area.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effectLst/>
                <a:latin typeface="Calibri" panose="020F0502020204030204" pitchFamily="34" charset="0"/>
                <a:ea typeface="Calibri" panose="020F0502020204030204" pitchFamily="34" charset="0"/>
                <a:cs typeface="Calibri" panose="020F0502020204030204" pitchFamily="34" charset="0"/>
              </a:rPr>
              <a:t>We need to have enough quantity and quality of water in order to have resilient, sustainable, and safely managed WASH services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effectLst/>
                <a:latin typeface="Calibri" panose="020F0502020204030204" pitchFamily="34" charset="0"/>
                <a:ea typeface="Calibri" panose="020F0502020204030204" pitchFamily="34" charset="0"/>
                <a:cs typeface="Calibri" panose="020F0502020204030204" pitchFamily="34" charset="0"/>
              </a:rPr>
              <a:t>To achieve this we need </a:t>
            </a:r>
            <a:r>
              <a:rPr lang="en-GB" sz="1200">
                <a:effectLst/>
                <a:latin typeface="Calibri" panose="020F0502020204030204" pitchFamily="34" charset="0"/>
                <a:ea typeface="Calibri" panose="020F0502020204030204" pitchFamily="34" charset="0"/>
                <a:cs typeface="Arial" panose="020B0604020202020204" pitchFamily="34" charset="0"/>
              </a:rPr>
              <a:t>effective management of the water resources </a:t>
            </a:r>
            <a:r>
              <a:rPr lang="en-GB" sz="1200">
                <a:solidFill>
                  <a:srgbClr val="0C0C0C"/>
                </a:solidFill>
                <a:effectLst/>
                <a:latin typeface="Calibri" panose="020F0502020204030204" pitchFamily="34" charset="0"/>
                <a:ea typeface="Calibri" panose="020F0502020204030204" pitchFamily="34" charset="0"/>
                <a:cs typeface="Calibri" panose="020F0502020204030204" pitchFamily="34" charset="0"/>
              </a:rPr>
              <a:t>that includes </a:t>
            </a:r>
            <a:r>
              <a:rPr lang="en-AU" sz="1200">
                <a:solidFill>
                  <a:srgbClr val="0C0C0C"/>
                </a:solidFill>
                <a:effectLst/>
                <a:latin typeface="Calibri" panose="020F0502020204030204" pitchFamily="34" charset="0"/>
                <a:ea typeface="Calibri" panose="020F0502020204030204" pitchFamily="34" charset="0"/>
                <a:cs typeface="Calibri" panose="020F0502020204030204" pitchFamily="34" charset="0"/>
              </a:rPr>
              <a:t>environmental flows, </a:t>
            </a:r>
            <a:r>
              <a:rPr lang="en-GB" sz="1200">
                <a:solidFill>
                  <a:srgbClr val="0C0C0C"/>
                </a:solidFill>
                <a:effectLst/>
                <a:latin typeface="Calibri" panose="020F0502020204030204" pitchFamily="34" charset="0"/>
                <a:ea typeface="Calibri" panose="020F0502020204030204" pitchFamily="34" charset="0"/>
                <a:cs typeface="Calibri" panose="020F0502020204030204" pitchFamily="34" charset="0"/>
              </a:rPr>
              <a:t>agriculture, irrigation, energy,</a:t>
            </a:r>
            <a:r>
              <a:rPr lang="en-AU" sz="1200">
                <a:solidFill>
                  <a:srgbClr val="0C0C0C"/>
                </a:solidFill>
                <a:effectLst/>
                <a:latin typeface="Calibri" panose="020F0502020204030204" pitchFamily="34" charset="0"/>
                <a:ea typeface="Calibri" panose="020F0502020204030204" pitchFamily="34" charset="0"/>
                <a:cs typeface="Calibri" panose="020F0502020204030204" pitchFamily="34" charset="0"/>
              </a:rPr>
              <a:t> and</a:t>
            </a:r>
            <a:r>
              <a:rPr lang="en-GB" sz="1200">
                <a:solidFill>
                  <a:srgbClr val="0C0C0C"/>
                </a:solidFill>
                <a:effectLst/>
                <a:latin typeface="Calibri" panose="020F0502020204030204" pitchFamily="34" charset="0"/>
                <a:ea typeface="Calibri" panose="020F0502020204030204" pitchFamily="34" charset="0"/>
                <a:cs typeface="Calibri" panose="020F0502020204030204" pitchFamily="34" charset="0"/>
              </a:rPr>
              <a:t> industry.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effectLst/>
                <a:latin typeface="Calibri" panose="020F0502020204030204" pitchFamily="34" charset="0"/>
                <a:ea typeface="Calibri" panose="020F0502020204030204" pitchFamily="34" charset="0"/>
                <a:cs typeface="Calibri" panose="020F0502020204030204" pitchFamily="34" charset="0"/>
              </a:rPr>
              <a:t>Similarly, a safe and biodiverse ecosystem requires adequate sanitation.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effectLst/>
                <a:latin typeface="Calibri" panose="020F0502020204030204" pitchFamily="34" charset="0"/>
                <a:ea typeface="Calibri" panose="020F0502020204030204" pitchFamily="34" charset="0"/>
                <a:cs typeface="Calibri" panose="020F0502020204030204" pitchFamily="34" charset="0"/>
              </a:rPr>
              <a:t>Improved access and </a:t>
            </a:r>
            <a:r>
              <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proper treatment of solid wastewater, together with measures such as water protection, can reduce negative impacts of sanitation on ecosystems</a:t>
            </a:r>
            <a:r>
              <a:rPr lang="en-GB" sz="1200"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GB" sz="1200">
                <a:effectLst/>
                <a:latin typeface="Calibri" panose="020F0502020204030204" pitchFamily="34" charset="0"/>
                <a:ea typeface="Calibri" panose="020F0502020204030204" pitchFamily="34" charset="0"/>
                <a:cs typeface="Calibri" panose="020F0502020204030204" pitchFamily="34" charset="0"/>
              </a:rPr>
              <a:t>.</a:t>
            </a:r>
            <a:r>
              <a:rPr lang="en-GB" sz="1200">
                <a:solidFill>
                  <a:schemeClr val="tx1"/>
                </a:solidFill>
                <a:effectLst/>
                <a:latin typeface="Calibri" panose="020F0502020204030204" pitchFamily="34" charset="0"/>
                <a:ea typeface="Calibri" panose="020F050202020403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effectLst/>
                <a:latin typeface="Calibri" panose="020F0502020204030204" pitchFamily="34" charset="0"/>
                <a:ea typeface="Calibri" panose="020F0502020204030204" pitchFamily="34" charset="0"/>
                <a:cs typeface="Arial" panose="020B0604020202020204" pitchFamily="34" charset="0"/>
              </a:rPr>
              <a:t>As such, </a:t>
            </a:r>
            <a:r>
              <a:rPr lang="en-GB" sz="1200" noProof="1">
                <a:solidFill>
                  <a:schemeClr val="tx1">
                    <a:lumMod val="65000"/>
                    <a:lumOff val="35000"/>
                  </a:schemeClr>
                </a:solidFill>
              </a:rPr>
              <a:t>WASH can contribute to conservation and protection of water sources and the environment through efficient and safely managed services. </a:t>
            </a:r>
          </a:p>
        </p:txBody>
      </p:sp>
      <p:sp>
        <p:nvSpPr>
          <p:cNvPr id="4" name="Slide Number Placeholder 3"/>
          <p:cNvSpPr>
            <a:spLocks noGrp="1"/>
          </p:cNvSpPr>
          <p:nvPr>
            <p:ph type="sldNum" sz="quarter" idx="5"/>
          </p:nvPr>
        </p:nvSpPr>
        <p:spPr/>
        <p:txBody>
          <a:bodyPr/>
          <a:lstStyle/>
          <a:p>
            <a:fld id="{B0146B37-5B4A-EC4F-85A5-F1E7D7C02053}" type="slidenum">
              <a:rPr lang="en-US" smtClean="0"/>
              <a:t>6</a:t>
            </a:fld>
            <a:endParaRPr lang="en-US"/>
          </a:p>
        </p:txBody>
      </p:sp>
    </p:spTree>
    <p:extLst>
      <p:ext uri="{BB962C8B-B14F-4D97-AF65-F5344CB8AC3E}">
        <p14:creationId xmlns:p14="http://schemas.microsoft.com/office/powerpoint/2010/main" val="340992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Photo Credit: SWA, May 2022</a:t>
            </a:r>
            <a:endParaRPr lang="en-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3DED2-9D72-E84F-9DC8-B1050C91B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414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0837F6-41E3-4E3E-B98A-0054CE675D20}"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949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554E54-BF11-41C9-8398-D156BF66588F}" type="slidenum">
              <a:rPr lang="it-IT" smtClean="0"/>
              <a:t>50</a:t>
            </a:fld>
            <a:endParaRPr lang="it-IT"/>
          </a:p>
        </p:txBody>
      </p:sp>
    </p:spTree>
    <p:extLst>
      <p:ext uri="{BB962C8B-B14F-4D97-AF65-F5344CB8AC3E}">
        <p14:creationId xmlns:p14="http://schemas.microsoft.com/office/powerpoint/2010/main" val="3405937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Another critical point on the need for this cooperation is that a greater alignment of policies and practices across WASH and water resources management can support greater global policy coherence.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Because of the central role of water in many sectors, effective cooperation between stakeholders contributes to advancing global agendas, and here we see three examples of </a:t>
            </a:r>
            <a:r>
              <a:rPr lang="en-US"/>
              <a:t>the role of water as a connector among the global commitments adopted in 2015.</a:t>
            </a:r>
            <a:r>
              <a:rPr lang="en-GB" sz="1200">
                <a:solidFill>
                  <a:srgbClr val="000000"/>
                </a:solidFill>
                <a:effectLst/>
                <a:latin typeface="Calibri" panose="020F0502020204030204" pitchFamily="34" charset="0"/>
                <a:cs typeface="Calibri" panose="020F0502020204030204" pitchFamily="34" charset="0"/>
              </a:rPr>
              <a:t> </a:t>
            </a:r>
            <a:r>
              <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The first is Sustainable Development Goals 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SDG – we see the integration of WRM-focused and WASH-focused indicators and how they depend on each other.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Calibri" panose="020F0502020204030204" pitchFamily="34" charset="0"/>
                <a:ea typeface="Calibri" panose="020F0502020204030204" pitchFamily="34" charset="0"/>
                <a:cs typeface="Arial" panose="020B0604020202020204" pitchFamily="34" charset="0"/>
              </a:rPr>
              <a:t>The importance of ensuring the availability of a sufficient quantity (</a:t>
            </a:r>
            <a:r>
              <a:rPr lang="en-US" sz="1200" err="1">
                <a:latin typeface="Calibri" panose="020F0502020204030204" pitchFamily="34" charset="0"/>
                <a:ea typeface="Calibri" panose="020F0502020204030204" pitchFamily="34" charset="0"/>
                <a:cs typeface="Arial" panose="020B0604020202020204" pitchFamily="34" charset="0"/>
              </a:rPr>
              <a:t>SDG6.4</a:t>
            </a:r>
            <a:r>
              <a:rPr lang="en-US" sz="1200">
                <a:latin typeface="Calibri" panose="020F0502020204030204" pitchFamily="34" charset="0"/>
                <a:ea typeface="Calibri" panose="020F0502020204030204" pitchFamily="34" charset="0"/>
                <a:cs typeface="Arial" panose="020B0604020202020204" pitchFamily="34" charset="0"/>
              </a:rPr>
              <a:t>) and good ambient quality (</a:t>
            </a:r>
            <a:r>
              <a:rPr lang="en-US" sz="1200" err="1">
                <a:latin typeface="Calibri" panose="020F0502020204030204" pitchFamily="34" charset="0"/>
                <a:ea typeface="Calibri" panose="020F0502020204030204" pitchFamily="34" charset="0"/>
                <a:cs typeface="Arial" panose="020B0604020202020204" pitchFamily="34" charset="0"/>
              </a:rPr>
              <a:t>SDG6.3</a:t>
            </a:r>
            <a:r>
              <a:rPr lang="en-US" sz="1200">
                <a:latin typeface="Calibri" panose="020F0502020204030204" pitchFamily="34" charset="0"/>
                <a:ea typeface="Calibri" panose="020F0502020204030204" pitchFamily="34" charset="0"/>
                <a:cs typeface="Arial" panose="020B0604020202020204" pitchFamily="34" charset="0"/>
              </a:rPr>
              <a:t>) of freshwater resources in order to secure access to safely managed drinking water services (</a:t>
            </a:r>
            <a:r>
              <a:rPr lang="en-US" sz="1200" err="1">
                <a:latin typeface="Calibri" panose="020F0502020204030204" pitchFamily="34" charset="0"/>
                <a:ea typeface="Calibri" panose="020F0502020204030204" pitchFamily="34" charset="0"/>
                <a:cs typeface="Arial" panose="020B0604020202020204" pitchFamily="34" charset="0"/>
              </a:rPr>
              <a:t>SDG6.1</a:t>
            </a:r>
            <a:r>
              <a:rPr lang="en-US" sz="1200">
                <a:latin typeface="Calibri" panose="020F0502020204030204" pitchFamily="34" charset="0"/>
                <a:ea typeface="Calibri" panose="020F050202020403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Calibri" panose="020F0502020204030204" pitchFamily="34" charset="0"/>
                <a:ea typeface="Calibri" panose="020F0502020204030204" pitchFamily="34" charset="0"/>
                <a:cs typeface="Arial" panose="020B0604020202020204" pitchFamily="34" charset="0"/>
              </a:rPr>
              <a:t>Achieving access to sanitation that is safely managed (</a:t>
            </a:r>
            <a:r>
              <a:rPr lang="en-US" sz="1200" err="1">
                <a:latin typeface="Calibri" panose="020F0502020204030204" pitchFamily="34" charset="0"/>
                <a:ea typeface="Calibri" panose="020F0502020204030204" pitchFamily="34" charset="0"/>
                <a:cs typeface="Arial" panose="020B0604020202020204" pitchFamily="34" charset="0"/>
              </a:rPr>
              <a:t>SDG6.2</a:t>
            </a:r>
            <a:r>
              <a:rPr lang="en-US" sz="1200">
                <a:latin typeface="Calibri" panose="020F0502020204030204" pitchFamily="34" charset="0"/>
                <a:ea typeface="Calibri" panose="020F0502020204030204" pitchFamily="34" charset="0"/>
                <a:cs typeface="Arial" panose="020B0604020202020204" pitchFamily="34" charset="0"/>
              </a:rPr>
              <a:t>), leading to improved ambient water quality (</a:t>
            </a:r>
            <a:r>
              <a:rPr lang="en-US" sz="1200" err="1">
                <a:latin typeface="Calibri" panose="020F0502020204030204" pitchFamily="34" charset="0"/>
                <a:ea typeface="Calibri" panose="020F0502020204030204" pitchFamily="34" charset="0"/>
                <a:cs typeface="Arial" panose="020B0604020202020204" pitchFamily="34" charset="0"/>
              </a:rPr>
              <a:t>SDG6.3</a:t>
            </a:r>
            <a:r>
              <a:rPr lang="en-US" sz="1200">
                <a:latin typeface="Calibri" panose="020F0502020204030204" pitchFamily="34" charset="0"/>
                <a:ea typeface="Calibri" panose="020F0502020204030204" pitchFamily="34" charset="0"/>
                <a:cs typeface="Arial" panose="020B0604020202020204" pitchFamily="34" charset="0"/>
              </a:rPr>
              <a:t>), which contributes to protecting water-related ecosystems (</a:t>
            </a:r>
            <a:r>
              <a:rPr lang="en-US" sz="1200" err="1">
                <a:latin typeface="Calibri" panose="020F0502020204030204" pitchFamily="34" charset="0"/>
                <a:ea typeface="Calibri" panose="020F0502020204030204" pitchFamily="34" charset="0"/>
                <a:cs typeface="Arial" panose="020B0604020202020204" pitchFamily="34" charset="0"/>
              </a:rPr>
              <a:t>SDG6.6</a:t>
            </a:r>
            <a:r>
              <a:rPr lang="en-US" sz="1200">
                <a:latin typeface="Calibri" panose="020F0502020204030204" pitchFamily="34" charset="0"/>
                <a:ea typeface="Calibri" panose="020F050202020403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Calibri" panose="020F0502020204030204" pitchFamily="34" charset="0"/>
                <a:cs typeface="Arial" panose="020B0604020202020204" pitchFamily="34" charset="0"/>
              </a:rPr>
              <a:t>SDG 6.5 – integrated WRM under the right governance structures, which can lead to synergies across the whole of </a:t>
            </a:r>
            <a:r>
              <a:rPr lang="en-US" sz="1200" err="1">
                <a:latin typeface="Calibri" panose="020F0502020204030204" pitchFamily="34" charset="0"/>
                <a:cs typeface="Arial" panose="020B0604020202020204" pitchFamily="34" charset="0"/>
              </a:rPr>
              <a:t>SDG6</a:t>
            </a:r>
            <a:r>
              <a:rPr lang="en-US" sz="1200">
                <a:latin typeface="Calibri" panose="020F050202020403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CC and the Paris Agreement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latin typeface="Calibri" panose="020F0502020204030204" pitchFamily="34" charset="0"/>
                <a:ea typeface="Calibri" panose="020F0502020204030204" pitchFamily="34" charset="0"/>
                <a:cs typeface="Arial" panose="020B0604020202020204" pitchFamily="34" charset="0"/>
              </a:rPr>
              <a:t>We see the need to ensure </a:t>
            </a:r>
            <a:r>
              <a:rPr lang="en-GB" sz="1200">
                <a:effectLst/>
                <a:latin typeface="Calibri" panose="020F0502020204030204" pitchFamily="34" charset="0"/>
                <a:ea typeface="Calibri" panose="020F0502020204030204" pitchFamily="34" charset="0"/>
                <a:cs typeface="Arial" panose="020B0604020202020204" pitchFamily="34" charset="0"/>
              </a:rPr>
              <a:t>climate resilient WASH services through climate change adaptation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effectLst/>
                <a:latin typeface="Calibri" panose="020F0502020204030204" pitchFamily="34" charset="0"/>
                <a:ea typeface="Calibri" panose="020F0502020204030204" pitchFamily="34" charset="0"/>
                <a:cs typeface="Arial" panose="020B0604020202020204" pitchFamily="34" charset="0"/>
              </a:rPr>
              <a:t>Which will further lead to understanding of water resources, through improved monitoring, and planning for mitigating against climate risks and uncertainty in potential changes to water resources quantity, accessibility, and quality.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err="1"/>
              <a:t>DRR</a:t>
            </a:r>
            <a:r>
              <a:rPr lang="en-GB" sz="1200" b="1"/>
              <a:t> and the </a:t>
            </a:r>
            <a:r>
              <a:rPr lang="en-GB" sz="1200" b="1" err="1"/>
              <a:t>Sedai</a:t>
            </a:r>
            <a:r>
              <a:rPr lang="en-GB" sz="1200" b="1"/>
              <a:t> </a:t>
            </a:r>
            <a:r>
              <a:rPr lang="en-GB" sz="1200" b="1" err="1"/>
              <a:t>Franmework</a:t>
            </a:r>
            <a:r>
              <a:rPr lang="en-GB" sz="1200" b="1"/>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effectLst/>
                <a:latin typeface="Calibri" panose="020F0502020204030204" pitchFamily="34" charset="0"/>
                <a:ea typeface="Calibri" panose="020F0502020204030204" pitchFamily="34" charset="0"/>
                <a:cs typeface="Arial" panose="020B0604020202020204" pitchFamily="34" charset="0"/>
              </a:rPr>
              <a:t>We need to ensure at least basic WASH service continuity during disasters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effectLst/>
                <a:latin typeface="Calibri" panose="020F0502020204030204" pitchFamily="34" charset="0"/>
                <a:ea typeface="Calibri" panose="020F0502020204030204" pitchFamily="34" charset="0"/>
                <a:cs typeface="Arial" panose="020B0604020202020204" pitchFamily="34" charset="0"/>
              </a:rPr>
              <a:t>Through e.g. drought and flood preparedness measures, </a:t>
            </a:r>
            <a:r>
              <a:rPr lang="en-GB" sz="1200" err="1">
                <a:effectLst/>
                <a:latin typeface="Calibri" panose="020F0502020204030204" pitchFamily="34" charset="0"/>
                <a:ea typeface="Calibri" panose="020F0502020204030204" pitchFamily="34" charset="0"/>
                <a:cs typeface="Arial" panose="020B0604020202020204" pitchFamily="34" charset="0"/>
              </a:rPr>
              <a:t>EWS</a:t>
            </a:r>
            <a:r>
              <a:rPr lang="en-GB" sz="1200">
                <a:effectLst/>
                <a:latin typeface="Calibri" panose="020F0502020204030204" pitchFamily="34" charset="0"/>
                <a:ea typeface="Calibri" panose="020F0502020204030204" pitchFamily="34" charset="0"/>
                <a:cs typeface="Arial" panose="020B0604020202020204" pitchFamily="34" charset="0"/>
              </a:rPr>
              <a:t>, protection from water-related disasters.</a:t>
            </a:r>
            <a:endParaRPr lang="en-GB" sz="1200"/>
          </a:p>
          <a:p>
            <a:endParaRPr lang="en-US"/>
          </a:p>
        </p:txBody>
      </p:sp>
      <p:sp>
        <p:nvSpPr>
          <p:cNvPr id="4" name="Slide Number Placeholder 3"/>
          <p:cNvSpPr>
            <a:spLocks noGrp="1"/>
          </p:cNvSpPr>
          <p:nvPr>
            <p:ph type="sldNum" sz="quarter" idx="5"/>
          </p:nvPr>
        </p:nvSpPr>
        <p:spPr/>
        <p:txBody>
          <a:bodyPr/>
          <a:lstStyle/>
          <a:p>
            <a:fld id="{B0146B37-5B4A-EC4F-85A5-F1E7D7C02053}" type="slidenum">
              <a:rPr lang="en-US" smtClean="0"/>
              <a:t>7</a:t>
            </a:fld>
            <a:endParaRPr lang="en-US"/>
          </a:p>
        </p:txBody>
      </p:sp>
    </p:spTree>
    <p:extLst>
      <p:ext uri="{BB962C8B-B14F-4D97-AF65-F5344CB8AC3E}">
        <p14:creationId xmlns:p14="http://schemas.microsoft.com/office/powerpoint/2010/main" val="342112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effectLst/>
                <a:latin typeface="Calibri" panose="020F0502020204030204" pitchFamily="34" charset="0"/>
                <a:cs typeface="Arial" panose="020B0604020202020204" pitchFamily="34" charset="0"/>
              </a:rPr>
              <a:t>But how can countries identify these existing gaps, p</a:t>
            </a:r>
            <a:r>
              <a:rPr lang="en-GB" sz="1200">
                <a:effectLst/>
                <a:latin typeface="Calibri" panose="020F0502020204030204" pitchFamily="34" charset="0"/>
                <a:ea typeface="Calibri" panose="020F0502020204030204" pitchFamily="34" charset="0"/>
                <a:cs typeface="Arial" panose="020B0604020202020204" pitchFamily="34" charset="0"/>
              </a:rPr>
              <a:t>olicy and institutional fragmentations </a:t>
            </a:r>
            <a:r>
              <a:rPr lang="en-GB" sz="1200">
                <a:effectLst/>
                <a:latin typeface="Calibri" panose="020F0502020204030204" pitchFamily="34" charset="0"/>
                <a:cs typeface="Arial" panose="020B0604020202020204" pitchFamily="34" charset="0"/>
              </a:rPr>
              <a:t>or possible opportunities for cooperation? </a:t>
            </a:r>
          </a:p>
          <a:p>
            <a:r>
              <a:rPr lang="en-GB" sz="1200">
                <a:effectLst/>
                <a:latin typeface="Calibri" panose="020F0502020204030204" pitchFamily="34" charset="0"/>
                <a:cs typeface="Arial" panose="020B0604020202020204" pitchFamily="34" charset="0"/>
              </a:rPr>
              <a:t>  </a:t>
            </a:r>
          </a:p>
          <a:p>
            <a:r>
              <a:rPr lang="en-AU" sz="1200">
                <a:effectLst/>
                <a:latin typeface="Calibri" panose="020F0502020204030204" pitchFamily="34" charset="0"/>
                <a:ea typeface="Calibri" panose="020F0502020204030204" pitchFamily="34" charset="0"/>
              </a:rPr>
              <a:t>Integrating the management and development of WASH and WRM processes requires a greater alignment of aims and strategies, which are organized by </a:t>
            </a:r>
            <a:r>
              <a:rPr lang="en-GB" sz="1200">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structural and institutional factors, and functions.</a:t>
            </a:r>
          </a:p>
          <a:p>
            <a:endParaRPr lang="en-GB" sz="1200">
              <a:solidFill>
                <a:srgbClr val="000000"/>
              </a:solidFill>
              <a:effectLst/>
              <a:latin typeface="Calibri" panose="020F0502020204030204" pitchFamily="34" charset="0"/>
              <a:ea typeface="Times New Roman" panose="02020603050405020304" pitchFamily="18"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For WASH particularly, the WASH enabling environment framework as shown here has become widely adopted to strengthen the governance of the sector, by focusing on key functions and “building blocks” of the WASH systems. This has been further adapted to the </a:t>
            </a:r>
            <a:r>
              <a:rPr lang="en-GB" sz="1200">
                <a:solidFill>
                  <a:prstClr val="black"/>
                </a:solidFill>
                <a:latin typeface="Calibri" panose="020F0502020204030204" pitchFamily="34" charset="0"/>
                <a:ea typeface="Calibri" panose="020F0502020204030204" pitchFamily="34" charset="0"/>
                <a:cs typeface="Arial" panose="020B0604020202020204" pitchFamily="34" charset="0"/>
              </a:rPr>
              <a:t>operational water governance framework, </a:t>
            </a:r>
            <a:r>
              <a:rPr lang="en-GB" sz="1200" b="1">
                <a:solidFill>
                  <a:prstClr val="black"/>
                </a:solidFill>
                <a:latin typeface="Calibri" panose="020F0502020204030204" pitchFamily="34" charset="0"/>
                <a:ea typeface="Calibri" panose="020F0502020204030204" pitchFamily="34" charset="0"/>
                <a:cs typeface="Arial" panose="020B0604020202020204" pitchFamily="34" charset="0"/>
              </a:rPr>
              <a:t>to include water resources</a:t>
            </a:r>
            <a:r>
              <a:rPr lang="en-GB" sz="1200">
                <a:solidFill>
                  <a:prstClr val="black"/>
                </a:solidFill>
                <a:latin typeface="Calibri" panose="020F050202020403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prstClr val="black"/>
                </a:solidFill>
                <a:latin typeface="Calibri" panose="020F0502020204030204" pitchFamily="34" charset="0"/>
                <a:ea typeface="Calibri" panose="020F0502020204030204" pitchFamily="34" charset="0"/>
                <a:cs typeface="Arial" panose="020B0604020202020204" pitchFamily="34" charset="0"/>
              </a:rPr>
              <a:t>This illustrates the set of core governance functions, </a:t>
            </a:r>
            <a:r>
              <a:rPr lang="en-GB" sz="1200">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i.e., key processes that are </a:t>
            </a:r>
            <a:r>
              <a:rPr lang="en-GB" sz="1200">
                <a:effectLst/>
                <a:latin typeface="Calibri" panose="020F0502020204030204" pitchFamily="34" charset="0"/>
                <a:ea typeface="Calibri" panose="020F0502020204030204" pitchFamily="34" charset="0"/>
                <a:cs typeface="Arial" panose="020B0604020202020204" pitchFamily="34" charset="0"/>
              </a:rPr>
              <a:t>performed, in various forms and to varying extents and quality, for the organised development and management of water resources as well as services in a country, thus standing relevant for both.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000000"/>
              </a:solidFill>
              <a:effectLst/>
              <a:latin typeface="Calibri" panose="020F0502020204030204" pitchFamily="34" charset="0"/>
              <a:ea typeface="Times New Roman" panose="02020603050405020304" pitchFamily="18"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But we need to focus on the functions, and particularly the subfunctions, to identify the cooperation areas, as well as the differences between WASH and WRM. </a:t>
            </a:r>
            <a:endParaRPr lang="en-GB" sz="1200" b="0" i="0" u="none" strike="noStrike" baseline="0">
              <a:latin typeface="URWPalladioL-Roma"/>
            </a:endParaRPr>
          </a:p>
          <a:p>
            <a:pPr algn="l"/>
            <a:r>
              <a:rPr lang="en-GB" sz="1200" b="0" i="0" u="none" strike="noStrike" baseline="0">
                <a:latin typeface="URWPalladioL-Roma"/>
              </a:rPr>
              <a:t>As an example, the </a:t>
            </a:r>
            <a:r>
              <a:rPr lang="en-GB" sz="1200" b="1" i="0" u="none" strike="noStrike" baseline="0">
                <a:latin typeface="URWPalladioL-Roma"/>
              </a:rPr>
              <a:t>regulation function </a:t>
            </a:r>
            <a:r>
              <a:rPr lang="en-GB" sz="1200" b="0" i="0" u="none" strike="noStrike" baseline="0">
                <a:latin typeface="URWPalladioL-Roma"/>
              </a:rPr>
              <a:t>for WASH includes regulation of water and sanitation service standards, tariffs, service quality, consumer protection; and for WRM it includes economic and environmental regulation such as: setting water abstraction limits, water discharge and ambient water quality standards and control. </a:t>
            </a:r>
            <a:endParaRPr lang="en-GB" sz="1200">
              <a:solidFill>
                <a:srgbClr val="000000"/>
              </a:solidFill>
              <a:effectLst/>
              <a:latin typeface="Calibri" panose="020F0502020204030204" pitchFamily="34" charset="0"/>
              <a:ea typeface="Times New Roman" panose="02020603050405020304" pitchFamily="18" charset="0"/>
              <a:cs typeface="Helvetica" panose="020B0604020202020204" pitchFamily="34" charset="0"/>
            </a:endParaRPr>
          </a:p>
          <a:p>
            <a:endParaRPr lang="en-GB" sz="1200">
              <a:solidFill>
                <a:srgbClr val="000000"/>
              </a:solidFill>
              <a:effectLst/>
              <a:latin typeface="Calibri" panose="020F0502020204030204" pitchFamily="34" charset="0"/>
              <a:ea typeface="Times New Roman" panose="02020603050405020304" pitchFamily="18" charset="0"/>
              <a:cs typeface="Helvetica" panose="020B0604020202020204" pitchFamily="34" charset="0"/>
            </a:endParaRPr>
          </a:p>
          <a:p>
            <a:r>
              <a:rPr lang="en-GB" sz="1200">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However, it was investigating the functions and sub-functions, looking for areas of overlap for WRM and WASH, which was the starting point for the study to design the WRM-WASH Cooperation framework. </a:t>
            </a:r>
          </a:p>
        </p:txBody>
      </p:sp>
      <p:sp>
        <p:nvSpPr>
          <p:cNvPr id="4" name="Slide Number Placeholder 3"/>
          <p:cNvSpPr>
            <a:spLocks noGrp="1"/>
          </p:cNvSpPr>
          <p:nvPr>
            <p:ph type="sldNum" sz="quarter" idx="5"/>
          </p:nvPr>
        </p:nvSpPr>
        <p:spPr/>
        <p:txBody>
          <a:bodyPr/>
          <a:lstStyle/>
          <a:p>
            <a:fld id="{B0146B37-5B4A-EC4F-85A5-F1E7D7C02053}" type="slidenum">
              <a:rPr lang="en-US" smtClean="0"/>
              <a:t>8</a:t>
            </a:fld>
            <a:endParaRPr lang="en-US"/>
          </a:p>
        </p:txBody>
      </p:sp>
    </p:spTree>
    <p:extLst>
      <p:ext uri="{BB962C8B-B14F-4D97-AF65-F5344CB8AC3E}">
        <p14:creationId xmlns:p14="http://schemas.microsoft.com/office/powerpoint/2010/main" val="3891194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07000"/>
              </a:lnSpc>
              <a:spcAft>
                <a:spcPts val="800"/>
              </a:spcAft>
              <a:buFont typeface="+mj-lt"/>
              <a:buNone/>
            </a:pPr>
            <a:r>
              <a:rPr lang="en-US" sz="1200" u="none">
                <a:solidFill>
                  <a:srgbClr val="000000"/>
                </a:solidFill>
                <a:effectLst/>
                <a:latin typeface="Calibri" panose="020F0502020204030204" pitchFamily="34" charset="0"/>
                <a:ea typeface="Calibri" panose="020F0502020204030204" pitchFamily="34" charset="0"/>
                <a:cs typeface="+mn-cs"/>
              </a:rPr>
              <a:t>Through this analysis 18 </a:t>
            </a:r>
            <a:r>
              <a:rPr lang="en-AU" sz="1200">
                <a:solidFill>
                  <a:srgbClr val="000000"/>
                </a:solidFill>
                <a:effectLst/>
                <a:latin typeface="Calibri" panose="020F0502020204030204" pitchFamily="34" charset="0"/>
                <a:ea typeface="Calibri" panose="020F0502020204030204" pitchFamily="34" charset="0"/>
              </a:rPr>
              <a:t>“Cooperation Areas” were identified. T</a:t>
            </a: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hey </a:t>
            </a:r>
            <a:r>
              <a:rPr lang="en-US" sz="1200" b="0" i="0" u="none" strike="noStrike" baseline="0">
                <a:latin typeface="Roboto-Regular"/>
              </a:rPr>
              <a:t>reflect areas where both sectors must cooperate for success, </a:t>
            </a:r>
            <a:r>
              <a:rPr lang="en-AU" sz="1200">
                <a:solidFill>
                  <a:srgbClr val="000000"/>
                </a:solidFill>
                <a:effectLst/>
                <a:latin typeface="Calibri" panose="020F0502020204030204" pitchFamily="34" charset="0"/>
                <a:ea typeface="Calibri" panose="020F0502020204030204" pitchFamily="34" charset="0"/>
              </a:rPr>
              <a:t>categorised into five broad joint outcomes, which are achieved by improving cooperation in the 18 areas. </a:t>
            </a:r>
            <a:r>
              <a:rPr lang="en-AU" sz="1200" b="1">
                <a:solidFill>
                  <a:srgbClr val="000000"/>
                </a:solidFill>
                <a:effectLst/>
                <a:latin typeface="Calibri" panose="020F0502020204030204" pitchFamily="34" charset="0"/>
                <a:ea typeface="Calibri" panose="020F0502020204030204" pitchFamily="34" charset="0"/>
              </a:rPr>
              <a:t>The </a:t>
            </a:r>
            <a:r>
              <a:rPr lang="en-GB" sz="1200" b="1">
                <a:solidFill>
                  <a:srgbClr val="000000"/>
                </a:solidFill>
                <a:effectLst/>
                <a:latin typeface="Calibri" panose="020F0502020204030204" pitchFamily="34" charset="0"/>
                <a:ea typeface="Calibri" panose="020F0502020204030204" pitchFamily="34" charset="0"/>
              </a:rPr>
              <a:t>end outcome is of course to </a:t>
            </a:r>
            <a:r>
              <a:rPr lang="en-AU" sz="1200" b="1">
                <a:solidFill>
                  <a:srgbClr val="000000"/>
                </a:solidFill>
                <a:effectLst/>
                <a:latin typeface="Calibri" panose="020F0502020204030204" pitchFamily="34" charset="0"/>
                <a:ea typeface="Calibri" panose="020F0502020204030204" pitchFamily="34" charset="0"/>
              </a:rPr>
              <a:t>ensure safe, clean, and sufficient water supply for all, </a:t>
            </a:r>
            <a:r>
              <a:rPr lang="en-AU" sz="1200" b="1">
                <a:effectLst/>
                <a:latin typeface="Calibri" panose="020F0502020204030204" pitchFamily="34" charset="0"/>
                <a:ea typeface="Calibri" panose="020F0502020204030204" pitchFamily="34" charset="0"/>
              </a:rPr>
              <a:t>in a way that respect the integrity of environmental flows</a:t>
            </a:r>
            <a:r>
              <a:rPr lang="en-AU" sz="1200">
                <a:solidFill>
                  <a:srgbClr val="000000"/>
                </a:solidFill>
                <a:effectLst/>
                <a:latin typeface="Calibri" panose="020F0502020204030204" pitchFamily="34" charset="0"/>
                <a:ea typeface="Calibri" panose="020F0502020204030204" pitchFamily="34" charset="0"/>
              </a:rPr>
              <a:t>. </a:t>
            </a:r>
          </a:p>
          <a:p>
            <a:pPr marL="0" lvl="0" indent="0">
              <a:lnSpc>
                <a:spcPct val="107000"/>
              </a:lnSpc>
              <a:buFont typeface="Symbol" panose="05050102010706020507" pitchFamily="18" charset="2"/>
              <a:buNone/>
            </a:pPr>
            <a:endParaRPr lang="en-AU" sz="1200">
              <a:solidFill>
                <a:srgbClr val="000000"/>
              </a:solidFill>
              <a:effectLst/>
              <a:latin typeface="Calibri" panose="020F0502020204030204" pitchFamily="34" charset="0"/>
              <a:ea typeface="Calibri" panose="020F0502020204030204" pitchFamily="34" charset="0"/>
            </a:endParaRPr>
          </a:p>
          <a:p>
            <a:pPr marL="0" lvl="0" indent="0" algn="just">
              <a:lnSpc>
                <a:spcPct val="107000"/>
              </a:lnSpc>
              <a:spcAft>
                <a:spcPts val="800"/>
              </a:spcAft>
              <a:buFont typeface="+mj-lt"/>
              <a:buNone/>
            </a:pPr>
            <a:r>
              <a:rPr lang="en-AU" sz="1200">
                <a:solidFill>
                  <a:srgbClr val="000000"/>
                </a:solidFill>
                <a:effectLst/>
                <a:latin typeface="Calibri" panose="020F0502020204030204" pitchFamily="34" charset="0"/>
                <a:ea typeface="Calibri" panose="020F0502020204030204" pitchFamily="34" charset="0"/>
              </a:rPr>
              <a:t>Although all five joint outcomes are closely interlinked and interdependent in their contributions to achieving a long-term impact, they reflect clear directions for sectors to align commitments, and for all relevant actors to take cooperative action. </a:t>
            </a:r>
          </a:p>
          <a:p>
            <a:pPr marL="0" lvl="0" indent="0" algn="just">
              <a:lnSpc>
                <a:spcPct val="107000"/>
              </a:lnSpc>
              <a:spcAft>
                <a:spcPts val="800"/>
              </a:spcAft>
              <a:buFont typeface="+mj-lt"/>
              <a:buNone/>
            </a:pPr>
            <a:endParaRPr lang="en-AU" sz="1200">
              <a:solidFill>
                <a:srgbClr val="000000"/>
              </a:solidFill>
              <a:effectLst/>
              <a:latin typeface="Calibri" panose="020F0502020204030204" pitchFamily="34" charset="0"/>
              <a:ea typeface="Calibri" panose="020F0502020204030204" pitchFamily="34" charset="0"/>
            </a:endParaRPr>
          </a:p>
          <a:p>
            <a:pPr marL="0" lvl="0" indent="0" algn="just">
              <a:lnSpc>
                <a:spcPct val="107000"/>
              </a:lnSpc>
              <a:spcAft>
                <a:spcPts val="800"/>
              </a:spcAft>
              <a:buFont typeface="+mj-lt"/>
              <a:buNone/>
            </a:pPr>
            <a:r>
              <a:rPr lang="en-AU" sz="1200">
                <a:solidFill>
                  <a:srgbClr val="000000"/>
                </a:solidFill>
                <a:effectLst/>
                <a:latin typeface="Calibri" panose="020F0502020204030204" pitchFamily="34" charset="0"/>
                <a:ea typeface="Calibri" panose="020F0502020204030204" pitchFamily="34" charset="0"/>
              </a:rPr>
              <a:t>The study looks into best practices for each of these five joint outcomes. </a:t>
            </a:r>
          </a:p>
        </p:txBody>
      </p:sp>
      <p:sp>
        <p:nvSpPr>
          <p:cNvPr id="4" name="Slide Number Placeholder 3"/>
          <p:cNvSpPr>
            <a:spLocks noGrp="1"/>
          </p:cNvSpPr>
          <p:nvPr>
            <p:ph type="sldNum" sz="quarter" idx="5"/>
          </p:nvPr>
        </p:nvSpPr>
        <p:spPr/>
        <p:txBody>
          <a:bodyPr/>
          <a:lstStyle/>
          <a:p>
            <a:fld id="{B0146B37-5B4A-EC4F-85A5-F1E7D7C02053}" type="slidenum">
              <a:rPr lang="en-US" smtClean="0"/>
              <a:t>9</a:t>
            </a:fld>
            <a:endParaRPr lang="en-US"/>
          </a:p>
        </p:txBody>
      </p:sp>
    </p:spTree>
    <p:extLst>
      <p:ext uri="{BB962C8B-B14F-4D97-AF65-F5344CB8AC3E}">
        <p14:creationId xmlns:p14="http://schemas.microsoft.com/office/powerpoint/2010/main" val="352154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4000" b="1">
                <a:solidFill>
                  <a:schemeClr val="tx1"/>
                </a:solidFill>
              </a:rPr>
              <a:t>Basin, catchment, and watershed management</a:t>
            </a:r>
            <a:r>
              <a:rPr lang="en-US" sz="4000">
                <a:solidFill>
                  <a:schemeClr val="tx1"/>
                </a:solidFill>
              </a:rPr>
              <a:t>: where water allocation and water quality needs of WASH services need to be adequately considered in the context of the competing demands of different user groups</a:t>
            </a:r>
          </a:p>
          <a:p>
            <a:pPr algn="l"/>
            <a:r>
              <a:rPr lang="en-GB" sz="1800" b="1"/>
              <a:t>Inter-basin water transfers</a:t>
            </a:r>
            <a:r>
              <a:rPr lang="en-GB" sz="1800"/>
              <a:t>: cooperation, </a:t>
            </a:r>
            <a:r>
              <a:rPr lang="en-US" sz="1800"/>
              <a:t>planning and executing the transfer of raw untreated water, treated water and/ or wastewater between basins or within a basin to resolve imbalances in supply and demand, while not compromising water needs or damaging the environment in either basin. </a:t>
            </a:r>
          </a:p>
          <a:p>
            <a:pPr algn="l"/>
            <a:r>
              <a:rPr lang="en-GB" sz="1800" b="1"/>
              <a:t>Multi-purpose water infrastructure development</a:t>
            </a:r>
            <a:r>
              <a:rPr lang="en-GB" sz="1800"/>
              <a:t>: </a:t>
            </a:r>
            <a:r>
              <a:rPr lang="en-US" sz="1800" b="0" i="0" u="none" strike="noStrike" baseline="0">
                <a:latin typeface="Roboto-Medium"/>
              </a:rPr>
              <a:t>plan, design, finance and execute infrastructure projects of different sizes that factor in multiple uses of water to ensure that synergies and efficiencies are exploited.</a:t>
            </a:r>
            <a:endParaRPr lang="en-US" sz="1800"/>
          </a:p>
          <a:p>
            <a:pPr algn="l"/>
            <a:endParaRPr lang="en-US" sz="1800" b="0" i="0" u="none" strike="noStrike" baseline="0">
              <a:latin typeface="Roboto-Regular"/>
            </a:endParaRPr>
          </a:p>
          <a:p>
            <a:pPr algn="l"/>
            <a:r>
              <a:rPr lang="en-US" sz="1800" b="0" i="0" u="none" strike="noStrike" baseline="0">
                <a:latin typeface="Roboto-Regular"/>
              </a:rPr>
              <a:t>Cooperation at every step of decision-making for water resources planning and allocation processes can contribute to the fulfilment of the HRWS and the </a:t>
            </a:r>
            <a:r>
              <a:rPr lang="en-US" sz="1800" b="0" i="0" u="none" strike="noStrike" baseline="0" err="1">
                <a:latin typeface="Roboto-Regular"/>
              </a:rPr>
              <a:t>HRHE</a:t>
            </a:r>
            <a:r>
              <a:rPr lang="en-US" sz="1800" b="0" i="0" u="none" strike="noStrike" baseline="0">
                <a:latin typeface="Roboto-Regular"/>
              </a:rPr>
              <a:t>, while also meeting the needs of multiple water uses, such as water-dependent ecosystems and species, agriculture and irrigation, aquaculture, industrial and commercial use, and traditionally owned cultural values.</a:t>
            </a:r>
            <a:endParaRPr lang="en-SE"/>
          </a:p>
        </p:txBody>
      </p:sp>
      <p:sp>
        <p:nvSpPr>
          <p:cNvPr id="4" name="Slide Number Placeholder 3"/>
          <p:cNvSpPr>
            <a:spLocks noGrp="1"/>
          </p:cNvSpPr>
          <p:nvPr>
            <p:ph type="sldNum" sz="quarter" idx="5"/>
          </p:nvPr>
        </p:nvSpPr>
        <p:spPr/>
        <p:txBody>
          <a:bodyPr/>
          <a:lstStyle/>
          <a:p>
            <a:fld id="{B0146B37-5B4A-EC4F-85A5-F1E7D7C02053}" type="slidenum">
              <a:rPr lang="en-US" smtClean="0"/>
              <a:t>10</a:t>
            </a:fld>
            <a:endParaRPr lang="en-US"/>
          </a:p>
        </p:txBody>
      </p:sp>
    </p:spTree>
    <p:extLst>
      <p:ext uri="{BB962C8B-B14F-4D97-AF65-F5344CB8AC3E}">
        <p14:creationId xmlns:p14="http://schemas.microsoft.com/office/powerpoint/2010/main" val="592943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a:effectLst/>
                <a:latin typeface="Calibri" panose="020F0502020204030204" pitchFamily="34" charset="0"/>
                <a:ea typeface="Calibri" panose="020F0502020204030204" pitchFamily="34" charset="0"/>
              </a:rPr>
              <a:t>Raise awareness among non-WASH actors on the HRWS and build capacity on how to plan for, and implement, equitable water resource allocation and support </a:t>
            </a:r>
            <a:r>
              <a:rPr lang="en-US" sz="1800" b="0" i="0" u="none" strike="noStrike" baseline="0">
                <a:latin typeface="Roboto-Black"/>
              </a:rPr>
              <a:t>community engagement in WASH and WRM</a:t>
            </a:r>
          </a:p>
          <a:p>
            <a:pPr marL="171450" indent="-171450">
              <a:buFont typeface="Arial" panose="020B0604020202020204" pitchFamily="34" charset="0"/>
              <a:buChar char="•"/>
            </a:pPr>
            <a:r>
              <a:rPr lang="en-US" b="0">
                <a:effectLst/>
                <a:latin typeface="Calibri" panose="020F0502020204030204" pitchFamily="34" charset="0"/>
                <a:ea typeface="Calibri" panose="020F0502020204030204" pitchFamily="34" charset="0"/>
              </a:rPr>
              <a:t>WRM to make water resources monitoring data available to WASH service providers, who should in turn make </a:t>
            </a:r>
            <a:r>
              <a:rPr lang="en-SE" b="0">
                <a:effectLst/>
                <a:latin typeface="Calibri" panose="020F0502020204030204" pitchFamily="34" charset="0"/>
                <a:ea typeface="Calibri" panose="020F0502020204030204" pitchFamily="34" charset="0"/>
              </a:rPr>
              <a:t>their data </a:t>
            </a:r>
            <a:r>
              <a:rPr lang="en-US" b="0">
                <a:effectLst/>
                <a:latin typeface="Calibri" panose="020F0502020204030204" pitchFamily="34" charset="0"/>
                <a:ea typeface="Calibri" panose="020F0502020204030204" pitchFamily="34" charset="0"/>
              </a:rPr>
              <a:t>available – e.g. on</a:t>
            </a:r>
            <a:r>
              <a:rPr lang="en-US" sz="1800" b="0" i="0" u="none" strike="noStrike" baseline="0">
                <a:latin typeface="Roboto-Black"/>
              </a:rPr>
              <a:t> flow, abstraction/discharge, and water quality </a:t>
            </a:r>
            <a:r>
              <a:rPr lang="en-US" sz="1800" b="0" i="0" u="none" strike="noStrike" baseline="0">
                <a:latin typeface="Roboto-Regular"/>
              </a:rPr>
              <a:t>to stimulate more robust basin, catchment and WASH services planning.</a:t>
            </a:r>
            <a:endParaRPr lang="en-US" b="0">
              <a:effectLst/>
              <a:latin typeface="Calibri" panose="020F0502020204030204" pitchFamily="34" charset="0"/>
              <a:ea typeface="Calibri" panose="020F0502020204030204" pitchFamily="34" charset="0"/>
            </a:endParaRPr>
          </a:p>
          <a:p>
            <a:pPr marL="171450" indent="-171450" algn="l">
              <a:buFont typeface="Arial" panose="020B0604020202020204" pitchFamily="34" charset="0"/>
              <a:buChar char="•"/>
            </a:pPr>
            <a:r>
              <a:rPr lang="en-US" b="0">
                <a:effectLst/>
                <a:latin typeface="Calibri" panose="020F0502020204030204" pitchFamily="34" charset="0"/>
                <a:ea typeface="Calibri" panose="020F0502020204030204" pitchFamily="34" charset="0"/>
              </a:rPr>
              <a:t>Cooperate to avoid the need for basin transfers and to avert negative impacts of basin transfers on the HRWS.</a:t>
            </a:r>
          </a:p>
          <a:p>
            <a:endParaRPr lang="en-US"/>
          </a:p>
        </p:txBody>
      </p:sp>
      <p:sp>
        <p:nvSpPr>
          <p:cNvPr id="4" name="Slide Number Placeholder 3"/>
          <p:cNvSpPr>
            <a:spLocks noGrp="1"/>
          </p:cNvSpPr>
          <p:nvPr>
            <p:ph type="sldNum" sz="quarter" idx="5"/>
          </p:nvPr>
        </p:nvSpPr>
        <p:spPr/>
        <p:txBody>
          <a:bodyPr/>
          <a:lstStyle/>
          <a:p>
            <a:fld id="{B0146B37-5B4A-EC4F-85A5-F1E7D7C02053}" type="slidenum">
              <a:rPr lang="en-US" smtClean="0"/>
              <a:t>11</a:t>
            </a:fld>
            <a:endParaRPr lang="en-US"/>
          </a:p>
        </p:txBody>
      </p:sp>
    </p:spTree>
    <p:extLst>
      <p:ext uri="{BB962C8B-B14F-4D97-AF65-F5344CB8AC3E}">
        <p14:creationId xmlns:p14="http://schemas.microsoft.com/office/powerpoint/2010/main" val="1720825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tx1"/>
                </a:solidFill>
              </a:rPr>
              <a:t>Source water protection</a:t>
            </a:r>
            <a:r>
              <a:rPr lang="en-US">
                <a:solidFill>
                  <a:schemeClr val="tx1"/>
                </a:solidFill>
              </a:rPr>
              <a:t>: </a:t>
            </a:r>
            <a:r>
              <a:rPr lang="en-US">
                <a:effectLst/>
                <a:latin typeface="Calibri" panose="020F0502020204030204" pitchFamily="34" charset="0"/>
                <a:ea typeface="Calibri" panose="020F0502020204030204" pitchFamily="34" charset="0"/>
                <a:cs typeface="Arial" panose="020B0604020202020204" pitchFamily="34" charset="0"/>
              </a:rPr>
              <a:t>relates to the protection and restoration of water sources used by WASH service providers, sometimes linked to Water Safety Planning (</a:t>
            </a:r>
            <a:r>
              <a:rPr lang="en-US" err="1">
                <a:effectLst/>
                <a:latin typeface="Calibri" panose="020F0502020204030204" pitchFamily="34" charset="0"/>
                <a:ea typeface="Calibri" panose="020F0502020204030204" pitchFamily="34" charset="0"/>
                <a:cs typeface="Arial" panose="020B0604020202020204" pitchFamily="34" charset="0"/>
              </a:rPr>
              <a:t>WSP</a:t>
            </a:r>
            <a:r>
              <a:rPr lang="en-US">
                <a:effectLst/>
                <a:latin typeface="Calibri" panose="020F0502020204030204" pitchFamily="34" charset="0"/>
                <a:ea typeface="Calibri" panose="020F0502020204030204" pitchFamily="34" charset="0"/>
                <a:cs typeface="Arial" panose="020B0604020202020204" pitchFamily="34" charset="0"/>
              </a:rPr>
              <a:t>) or Sanitation Safety Planning (</a:t>
            </a:r>
            <a:r>
              <a:rPr lang="en-US" err="1">
                <a:effectLst/>
                <a:latin typeface="Calibri" panose="020F0502020204030204" pitchFamily="34" charset="0"/>
                <a:ea typeface="Calibri" panose="020F0502020204030204" pitchFamily="34" charset="0"/>
                <a:cs typeface="Arial" panose="020B0604020202020204" pitchFamily="34" charset="0"/>
              </a:rPr>
              <a:t>SSP</a:t>
            </a:r>
            <a:r>
              <a:rPr lang="en-US">
                <a:effectLst/>
                <a:latin typeface="Calibri" panose="020F0502020204030204" pitchFamily="34" charset="0"/>
                <a:ea typeface="Calibri" panose="020F0502020204030204" pitchFamily="34" charset="0"/>
                <a:cs typeface="Arial" panose="020B0604020202020204" pitchFamily="34" charset="0"/>
              </a:rPr>
              <a:t>), and this requires cooperation between WASH service providers, upstream landowners and communities, other potentially polluting entities, and WRM authorities.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Pollution prevention</a:t>
            </a:r>
            <a:r>
              <a:rPr lang="en-US" sz="1200"/>
              <a:t>: Cooperation is critical to </a:t>
            </a:r>
            <a:r>
              <a:rPr lang="en-US">
                <a:effectLst/>
                <a:latin typeface="Calibri" panose="020F0502020204030204" pitchFamily="34" charset="0"/>
                <a:ea typeface="Calibri" panose="020F0502020204030204" pitchFamily="34" charset="0"/>
                <a:cs typeface="Arial" panose="020B0604020202020204" pitchFamily="34" charset="0"/>
              </a:rPr>
              <a:t>protect and conserve water related ecosystems as well as downstream drinking water 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Wastewater use</a:t>
            </a:r>
            <a:r>
              <a:rPr lang="en-US" sz="1200"/>
              <a:t>: </a:t>
            </a:r>
            <a:r>
              <a:rPr lang="en-US" sz="1200">
                <a:effectLst/>
                <a:latin typeface="Calibri" panose="020F0502020204030204" pitchFamily="34" charset="0"/>
                <a:cs typeface="Arial" panose="020B0604020202020204" pitchFamily="34" charset="0"/>
              </a:rPr>
              <a:t>I</a:t>
            </a:r>
            <a:r>
              <a:rPr lang="en-US">
                <a:effectLst/>
                <a:latin typeface="Calibri" panose="020F0502020204030204" pitchFamily="34" charset="0"/>
                <a:ea typeface="Calibri" panose="020F0502020204030204" pitchFamily="34" charset="0"/>
                <a:cs typeface="Arial" panose="020B0604020202020204" pitchFamily="34" charset="0"/>
              </a:rPr>
              <a:t>mprove conservation of water resources through wastewater reuse, and particularly for agricultural irrigation, to reduce dependence on freshwater sources.</a:t>
            </a:r>
          </a:p>
          <a:p>
            <a:endParaRPr lang="en-US"/>
          </a:p>
          <a:p>
            <a:r>
              <a:rPr lang="en-US"/>
              <a:t>Safeguarding water resources in these ways is needed using appropriate criteria related to the allocation of water resources which takes into account both current and future users without damaging the environment. </a:t>
            </a:r>
          </a:p>
        </p:txBody>
      </p:sp>
      <p:sp>
        <p:nvSpPr>
          <p:cNvPr id="4" name="Slide Number Placeholder 3"/>
          <p:cNvSpPr>
            <a:spLocks noGrp="1"/>
          </p:cNvSpPr>
          <p:nvPr>
            <p:ph type="sldNum" sz="quarter" idx="5"/>
          </p:nvPr>
        </p:nvSpPr>
        <p:spPr/>
        <p:txBody>
          <a:bodyPr/>
          <a:lstStyle/>
          <a:p>
            <a:fld id="{B0146B37-5B4A-EC4F-85A5-F1E7D7C02053}" type="slidenum">
              <a:rPr lang="en-US" smtClean="0"/>
              <a:t>12</a:t>
            </a:fld>
            <a:endParaRPr lang="en-US"/>
          </a:p>
        </p:txBody>
      </p:sp>
    </p:spTree>
    <p:extLst>
      <p:ext uri="{BB962C8B-B14F-4D97-AF65-F5344CB8AC3E}">
        <p14:creationId xmlns:p14="http://schemas.microsoft.com/office/powerpoint/2010/main" val="2133187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a:effectLst/>
                <a:latin typeface="Calibri" panose="020F0502020204030204" pitchFamily="34" charset="0"/>
                <a:ea typeface="Calibri" panose="020F0502020204030204" pitchFamily="34" charset="0"/>
              </a:rPr>
              <a:t>Introduce and scale up the successful Source to Sea approach</a:t>
            </a:r>
          </a:p>
          <a:p>
            <a:pPr marL="171450" indent="-171450">
              <a:buFont typeface="Arial" panose="020B0604020202020204" pitchFamily="34" charset="0"/>
              <a:buChar char="•"/>
            </a:pPr>
            <a:r>
              <a:rPr lang="en-US" b="0">
                <a:effectLst/>
                <a:latin typeface="Calibri" panose="020F0502020204030204" pitchFamily="34" charset="0"/>
                <a:ea typeface="Calibri" panose="020F0502020204030204" pitchFamily="34" charset="0"/>
              </a:rPr>
              <a:t>Scale up catchment management aspects of climate resilient </a:t>
            </a:r>
            <a:r>
              <a:rPr lang="en-US">
                <a:effectLst/>
                <a:latin typeface="Calibri" panose="020F0502020204030204" pitchFamily="34" charset="0"/>
                <a:ea typeface="Calibri" panose="020F0502020204030204" pitchFamily="34" charset="0"/>
                <a:cs typeface="Arial" panose="020B0604020202020204" pitchFamily="34" charset="0"/>
              </a:rPr>
              <a:t>Water Safety Planning </a:t>
            </a:r>
            <a:r>
              <a:rPr lang="en-US" b="0">
                <a:effectLst/>
                <a:latin typeface="Calibri" panose="020F0502020204030204" pitchFamily="34" charset="0"/>
                <a:ea typeface="Calibri" panose="020F0502020204030204" pitchFamily="34" charset="0"/>
              </a:rPr>
              <a:t>by engaging WRM institutions and water resources user groups in hazard and risk assessments of drinking water source catchment</a:t>
            </a:r>
          </a:p>
          <a:p>
            <a:pPr marL="171450" indent="-171450">
              <a:buFont typeface="Arial" panose="020B0604020202020204" pitchFamily="34" charset="0"/>
              <a:buChar char="•"/>
            </a:pPr>
            <a:r>
              <a:rPr lang="en-SE" b="0">
                <a:effectLst/>
                <a:latin typeface="Calibri" panose="020F0502020204030204" pitchFamily="34" charset="0"/>
                <a:ea typeface="Calibri" panose="020F0502020204030204" pitchFamily="34" charset="0"/>
              </a:rPr>
              <a:t>E</a:t>
            </a:r>
            <a:r>
              <a:rPr lang="en-US" b="0" err="1">
                <a:effectLst/>
                <a:latin typeface="Calibri" panose="020F0502020204030204" pitchFamily="34" charset="0"/>
                <a:ea typeface="Calibri" panose="020F0502020204030204" pitchFamily="34" charset="0"/>
              </a:rPr>
              <a:t>nsure</a:t>
            </a:r>
            <a:r>
              <a:rPr lang="en-US" b="0">
                <a:effectLst/>
                <a:latin typeface="Calibri" panose="020F0502020204030204" pitchFamily="34" charset="0"/>
                <a:ea typeface="Calibri" panose="020F0502020204030204" pitchFamily="34" charset="0"/>
              </a:rPr>
              <a:t> that wastewater tariffs factor in the costs of mitigating the negative impacts on the environment (the “polluter pays” principle) </a:t>
            </a:r>
            <a:r>
              <a:rPr lang="en-SE" b="0">
                <a:effectLst/>
                <a:latin typeface="Calibri" panose="020F0502020204030204" pitchFamily="34" charset="0"/>
                <a:ea typeface="Calibri" panose="020F0502020204030204" pitchFamily="34" charset="0"/>
              </a:rPr>
              <a:t>and take </a:t>
            </a:r>
            <a:r>
              <a:rPr lang="en-US" b="0">
                <a:effectLst/>
                <a:latin typeface="Calibri" panose="020F0502020204030204" pitchFamily="34" charset="0"/>
                <a:ea typeface="Calibri" panose="020F0502020204030204" pitchFamily="34" charset="0"/>
              </a:rPr>
              <a:t>longer term solutions such as wastewater reuse for pollution prevention.</a:t>
            </a:r>
          </a:p>
        </p:txBody>
      </p:sp>
      <p:sp>
        <p:nvSpPr>
          <p:cNvPr id="4" name="Slide Number Placeholder 3"/>
          <p:cNvSpPr>
            <a:spLocks noGrp="1"/>
          </p:cNvSpPr>
          <p:nvPr>
            <p:ph type="sldNum" sz="quarter" idx="5"/>
          </p:nvPr>
        </p:nvSpPr>
        <p:spPr/>
        <p:txBody>
          <a:bodyPr/>
          <a:lstStyle/>
          <a:p>
            <a:fld id="{B0146B37-5B4A-EC4F-85A5-F1E7D7C02053}" type="slidenum">
              <a:rPr lang="en-US" smtClean="0"/>
              <a:t>13</a:t>
            </a:fld>
            <a:endParaRPr lang="en-US"/>
          </a:p>
        </p:txBody>
      </p:sp>
    </p:spTree>
    <p:extLst>
      <p:ext uri="{BB962C8B-B14F-4D97-AF65-F5344CB8AC3E}">
        <p14:creationId xmlns:p14="http://schemas.microsoft.com/office/powerpoint/2010/main" val="17226130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SIWI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DE03784-094B-E743-A583-30A715F43576}"/>
              </a:ext>
            </a:extLst>
          </p:cNvPr>
          <p:cNvSpPr>
            <a:spLocks noGrp="1"/>
          </p:cNvSpPr>
          <p:nvPr>
            <p:ph type="ctrTitle" hasCustomPrompt="1"/>
          </p:nvPr>
        </p:nvSpPr>
        <p:spPr>
          <a:xfrm>
            <a:off x="694306" y="1395478"/>
            <a:ext cx="5843663" cy="2387600"/>
          </a:xfrm>
        </p:spPr>
        <p:txBody>
          <a:bodyPr anchor="b"/>
          <a:lstStyle>
            <a:lvl1pPr algn="l">
              <a:defRPr sz="6000" b="1" i="0">
                <a:solidFill>
                  <a:schemeClr val="bg1"/>
                </a:solidFill>
                <a:latin typeface="KievitOT-Bold" panose="020B0504020101020102" pitchFamily="34" charset="77"/>
              </a:defRPr>
            </a:lvl1pPr>
          </a:lstStyle>
          <a:p>
            <a:r>
              <a:rPr lang="en-GB"/>
              <a:t>Click to Edit SIWI Title Slide</a:t>
            </a:r>
            <a:endParaRPr lang="en-SE"/>
          </a:p>
        </p:txBody>
      </p:sp>
      <p:sp>
        <p:nvSpPr>
          <p:cNvPr id="9" name="Subtitle 2">
            <a:extLst>
              <a:ext uri="{FF2B5EF4-FFF2-40B4-BE49-F238E27FC236}">
                <a16:creationId xmlns:a16="http://schemas.microsoft.com/office/drawing/2014/main" id="{0FC6C940-FA28-B742-BF86-81A6817A0C2B}"/>
              </a:ext>
            </a:extLst>
          </p:cNvPr>
          <p:cNvSpPr>
            <a:spLocks noGrp="1"/>
          </p:cNvSpPr>
          <p:nvPr>
            <p:ph type="subTitle" idx="1" hasCustomPrompt="1"/>
          </p:nvPr>
        </p:nvSpPr>
        <p:spPr>
          <a:xfrm>
            <a:off x="694306" y="3801504"/>
            <a:ext cx="7116878" cy="392156"/>
          </a:xfrm>
        </p:spPr>
        <p:txBody>
          <a:bodyPr/>
          <a:lstStyle>
            <a:lvl1pPr marL="0" indent="0" algn="l">
              <a:buNone/>
              <a:defRPr sz="2400" b="0" i="0">
                <a:solidFill>
                  <a:schemeClr val="bg1"/>
                </a:solidFill>
                <a:latin typeface="KievitOT-Regular" panose="020B0504020101020102"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 with more explanation</a:t>
            </a:r>
            <a:endParaRPr lang="en-SE"/>
          </a:p>
        </p:txBody>
      </p:sp>
    </p:spTree>
    <p:extLst>
      <p:ext uri="{BB962C8B-B14F-4D97-AF65-F5344CB8AC3E}">
        <p14:creationId xmlns:p14="http://schemas.microsoft.com/office/powerpoint/2010/main" val="3641437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eversed Content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83D9B-BDD1-5045-B85A-AAD2E0B41D28}"/>
              </a:ext>
            </a:extLst>
          </p:cNvPr>
          <p:cNvSpPr>
            <a:spLocks noGrp="1"/>
          </p:cNvSpPr>
          <p:nvPr>
            <p:ph type="title"/>
          </p:nvPr>
        </p:nvSpPr>
        <p:spPr>
          <a:xfrm>
            <a:off x="838200" y="619769"/>
            <a:ext cx="10515600" cy="711319"/>
          </a:xfrm>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5C463EAE-67EC-4746-BEA7-F9BC11CE88E4}"/>
              </a:ext>
            </a:extLst>
          </p:cNvPr>
          <p:cNvSpPr>
            <a:spLocks noGrp="1"/>
          </p:cNvSpPr>
          <p:nvPr>
            <p:ph idx="1"/>
          </p:nvPr>
        </p:nvSpPr>
        <p:spPr>
          <a:xfrm>
            <a:off x="838200" y="1551007"/>
            <a:ext cx="9359096" cy="4572000"/>
          </a:xfrm>
        </p:spPr>
        <p:txBody>
          <a:bodyPr/>
          <a:lstStyle>
            <a:lvl1pPr>
              <a:lnSpc>
                <a:spcPct val="110000"/>
              </a:lnSpc>
              <a:defRPr/>
            </a:lvl1pPr>
            <a:lvl2pPr>
              <a:lnSpc>
                <a:spcPct val="110000"/>
              </a:lnSpc>
              <a:defRPr/>
            </a:lvl2pPr>
            <a:lvl3pPr>
              <a:lnSpc>
                <a:spcPct val="110000"/>
              </a:lnSpc>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7839422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22-Feb-23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626794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22-Feb-23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4854443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22-Feb-23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471034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et modifiez le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E63768B8-D0A5-454F-9C65-D354C760095D}" type="datetimeFigureOut">
              <a:rPr lang="x-none" smtClean="0"/>
              <a:t>22-Feb-23</a:t>
            </a:fld>
            <a:endParaRPr lang="x-none"/>
          </a:p>
        </p:txBody>
      </p:sp>
      <p:sp>
        <p:nvSpPr>
          <p:cNvPr id="5" name="Espace réservé du pied de page 4"/>
          <p:cNvSpPr>
            <a:spLocks noGrp="1"/>
          </p:cNvSpPr>
          <p:nvPr>
            <p:ph type="ftr" sz="quarter" idx="11"/>
          </p:nvPr>
        </p:nvSpPr>
        <p:spPr/>
        <p:txBody>
          <a:bodyPr/>
          <a:lstStyle/>
          <a:p>
            <a:endParaRPr lang="x-none"/>
          </a:p>
        </p:txBody>
      </p:sp>
      <p:sp>
        <p:nvSpPr>
          <p:cNvPr id="6" name="Espace réservé du numéro de diapositive 5"/>
          <p:cNvSpPr>
            <a:spLocks noGrp="1"/>
          </p:cNvSpPr>
          <p:nvPr>
            <p:ph type="sldNum" sz="quarter" idx="12"/>
          </p:nvPr>
        </p:nvSpPr>
        <p:spPr/>
        <p:txBody>
          <a:bodyPr/>
          <a:lstStyle/>
          <a:p>
            <a:fld id="{4C91D6EC-ACD0-4E2E-B95F-97B29F7AABD2}" type="slidenum">
              <a:rPr lang="x-none" smtClean="0"/>
              <a:t>‹#›</a:t>
            </a:fld>
            <a:endParaRPr lang="x-none"/>
          </a:p>
        </p:txBody>
      </p:sp>
    </p:spTree>
    <p:extLst>
      <p:ext uri="{BB962C8B-B14F-4D97-AF65-F5344CB8AC3E}">
        <p14:creationId xmlns:p14="http://schemas.microsoft.com/office/powerpoint/2010/main" val="42063213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63768B8-D0A5-454F-9C65-D354C760095D}" type="datetimeFigureOut">
              <a:rPr lang="x-none" smtClean="0"/>
              <a:t>22-Feb-23</a:t>
            </a:fld>
            <a:endParaRPr lang="x-none"/>
          </a:p>
        </p:txBody>
      </p:sp>
      <p:sp>
        <p:nvSpPr>
          <p:cNvPr id="5" name="Espace réservé du pied de page 4"/>
          <p:cNvSpPr>
            <a:spLocks noGrp="1"/>
          </p:cNvSpPr>
          <p:nvPr>
            <p:ph type="ftr" sz="quarter" idx="11"/>
          </p:nvPr>
        </p:nvSpPr>
        <p:spPr/>
        <p:txBody>
          <a:bodyPr/>
          <a:lstStyle/>
          <a:p>
            <a:endParaRPr lang="x-none"/>
          </a:p>
        </p:txBody>
      </p:sp>
      <p:sp>
        <p:nvSpPr>
          <p:cNvPr id="6" name="Espace réservé du numéro de diapositive 5"/>
          <p:cNvSpPr>
            <a:spLocks noGrp="1"/>
          </p:cNvSpPr>
          <p:nvPr>
            <p:ph type="sldNum" sz="quarter" idx="12"/>
          </p:nvPr>
        </p:nvSpPr>
        <p:spPr/>
        <p:txBody>
          <a:bodyPr/>
          <a:lstStyle/>
          <a:p>
            <a:fld id="{4C91D6EC-ACD0-4E2E-B95F-97B29F7AABD2}" type="slidenum">
              <a:rPr lang="x-none" smtClean="0"/>
              <a:t>‹#›</a:t>
            </a:fld>
            <a:endParaRPr lang="x-none"/>
          </a:p>
        </p:txBody>
      </p:sp>
    </p:spTree>
    <p:extLst>
      <p:ext uri="{BB962C8B-B14F-4D97-AF65-F5344CB8AC3E}">
        <p14:creationId xmlns:p14="http://schemas.microsoft.com/office/powerpoint/2010/main" val="886772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63768B8-D0A5-454F-9C65-D354C760095D}" type="datetimeFigureOut">
              <a:rPr lang="x-none" smtClean="0"/>
              <a:t>22-Feb-23</a:t>
            </a:fld>
            <a:endParaRPr lang="x-none"/>
          </a:p>
        </p:txBody>
      </p:sp>
      <p:sp>
        <p:nvSpPr>
          <p:cNvPr id="5" name="Espace réservé du pied de page 4"/>
          <p:cNvSpPr>
            <a:spLocks noGrp="1"/>
          </p:cNvSpPr>
          <p:nvPr>
            <p:ph type="ftr" sz="quarter" idx="11"/>
          </p:nvPr>
        </p:nvSpPr>
        <p:spPr/>
        <p:txBody>
          <a:bodyPr/>
          <a:lstStyle/>
          <a:p>
            <a:endParaRPr lang="x-none"/>
          </a:p>
        </p:txBody>
      </p:sp>
      <p:sp>
        <p:nvSpPr>
          <p:cNvPr id="6" name="Espace réservé du numéro de diapositive 5"/>
          <p:cNvSpPr>
            <a:spLocks noGrp="1"/>
          </p:cNvSpPr>
          <p:nvPr>
            <p:ph type="sldNum" sz="quarter" idx="12"/>
          </p:nvPr>
        </p:nvSpPr>
        <p:spPr/>
        <p:txBody>
          <a:bodyPr/>
          <a:lstStyle/>
          <a:p>
            <a:fld id="{4C91D6EC-ACD0-4E2E-B95F-97B29F7AABD2}" type="slidenum">
              <a:rPr lang="x-none" smtClean="0"/>
              <a:t>‹#›</a:t>
            </a:fld>
            <a:endParaRPr lang="x-none"/>
          </a:p>
        </p:txBody>
      </p:sp>
    </p:spTree>
    <p:extLst>
      <p:ext uri="{BB962C8B-B14F-4D97-AF65-F5344CB8AC3E}">
        <p14:creationId xmlns:p14="http://schemas.microsoft.com/office/powerpoint/2010/main" val="24221203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63768B8-D0A5-454F-9C65-D354C760095D}" type="datetimeFigureOut">
              <a:rPr lang="x-none" smtClean="0"/>
              <a:t>22-Feb-23</a:t>
            </a:fld>
            <a:endParaRPr lang="x-none"/>
          </a:p>
        </p:txBody>
      </p:sp>
      <p:sp>
        <p:nvSpPr>
          <p:cNvPr id="6" name="Espace réservé du pied de page 5"/>
          <p:cNvSpPr>
            <a:spLocks noGrp="1"/>
          </p:cNvSpPr>
          <p:nvPr>
            <p:ph type="ftr" sz="quarter" idx="11"/>
          </p:nvPr>
        </p:nvSpPr>
        <p:spPr/>
        <p:txBody>
          <a:bodyPr/>
          <a:lstStyle/>
          <a:p>
            <a:endParaRPr lang="x-none"/>
          </a:p>
        </p:txBody>
      </p:sp>
      <p:sp>
        <p:nvSpPr>
          <p:cNvPr id="7" name="Espace réservé du numéro de diapositive 6"/>
          <p:cNvSpPr>
            <a:spLocks noGrp="1"/>
          </p:cNvSpPr>
          <p:nvPr>
            <p:ph type="sldNum" sz="quarter" idx="12"/>
          </p:nvPr>
        </p:nvSpPr>
        <p:spPr/>
        <p:txBody>
          <a:bodyPr/>
          <a:lstStyle/>
          <a:p>
            <a:fld id="{4C91D6EC-ACD0-4E2E-B95F-97B29F7AABD2}" type="slidenum">
              <a:rPr lang="x-none" smtClean="0"/>
              <a:t>‹#›</a:t>
            </a:fld>
            <a:endParaRPr lang="x-none"/>
          </a:p>
        </p:txBody>
      </p:sp>
    </p:spTree>
    <p:extLst>
      <p:ext uri="{BB962C8B-B14F-4D97-AF65-F5344CB8AC3E}">
        <p14:creationId xmlns:p14="http://schemas.microsoft.com/office/powerpoint/2010/main" val="24621392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63768B8-D0A5-454F-9C65-D354C760095D}" type="datetimeFigureOut">
              <a:rPr lang="x-none" smtClean="0"/>
              <a:t>22-Feb-23</a:t>
            </a:fld>
            <a:endParaRPr lang="x-none"/>
          </a:p>
        </p:txBody>
      </p:sp>
      <p:sp>
        <p:nvSpPr>
          <p:cNvPr id="8" name="Espace réservé du pied de page 7"/>
          <p:cNvSpPr>
            <a:spLocks noGrp="1"/>
          </p:cNvSpPr>
          <p:nvPr>
            <p:ph type="ftr" sz="quarter" idx="11"/>
          </p:nvPr>
        </p:nvSpPr>
        <p:spPr/>
        <p:txBody>
          <a:bodyPr/>
          <a:lstStyle/>
          <a:p>
            <a:endParaRPr lang="x-none"/>
          </a:p>
        </p:txBody>
      </p:sp>
      <p:sp>
        <p:nvSpPr>
          <p:cNvPr id="9" name="Espace réservé du numéro de diapositive 8"/>
          <p:cNvSpPr>
            <a:spLocks noGrp="1"/>
          </p:cNvSpPr>
          <p:nvPr>
            <p:ph type="sldNum" sz="quarter" idx="12"/>
          </p:nvPr>
        </p:nvSpPr>
        <p:spPr/>
        <p:txBody>
          <a:bodyPr/>
          <a:lstStyle/>
          <a:p>
            <a:fld id="{4C91D6EC-ACD0-4E2E-B95F-97B29F7AABD2}" type="slidenum">
              <a:rPr lang="x-none" smtClean="0"/>
              <a:t>‹#›</a:t>
            </a:fld>
            <a:endParaRPr lang="x-none"/>
          </a:p>
        </p:txBody>
      </p:sp>
    </p:spTree>
    <p:extLst>
      <p:ext uri="{BB962C8B-B14F-4D97-AF65-F5344CB8AC3E}">
        <p14:creationId xmlns:p14="http://schemas.microsoft.com/office/powerpoint/2010/main" val="1479150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E63768B8-D0A5-454F-9C65-D354C760095D}" type="datetimeFigureOut">
              <a:rPr lang="x-none" smtClean="0"/>
              <a:t>22-Feb-23</a:t>
            </a:fld>
            <a:endParaRPr lang="x-none"/>
          </a:p>
        </p:txBody>
      </p:sp>
      <p:sp>
        <p:nvSpPr>
          <p:cNvPr id="4" name="Espace réservé du pied de page 3"/>
          <p:cNvSpPr>
            <a:spLocks noGrp="1"/>
          </p:cNvSpPr>
          <p:nvPr>
            <p:ph type="ftr" sz="quarter" idx="11"/>
          </p:nvPr>
        </p:nvSpPr>
        <p:spPr/>
        <p:txBody>
          <a:bodyPr/>
          <a:lstStyle/>
          <a:p>
            <a:endParaRPr lang="x-none"/>
          </a:p>
        </p:txBody>
      </p:sp>
      <p:sp>
        <p:nvSpPr>
          <p:cNvPr id="5" name="Espace réservé du numéro de diapositive 4"/>
          <p:cNvSpPr>
            <a:spLocks noGrp="1"/>
          </p:cNvSpPr>
          <p:nvPr>
            <p:ph type="sldNum" sz="quarter" idx="12"/>
          </p:nvPr>
        </p:nvSpPr>
        <p:spPr/>
        <p:txBody>
          <a:bodyPr/>
          <a:lstStyle/>
          <a:p>
            <a:fld id="{4C91D6EC-ACD0-4E2E-B95F-97B29F7AABD2}" type="slidenum">
              <a:rPr lang="x-none" smtClean="0"/>
              <a:t>‹#›</a:t>
            </a:fld>
            <a:endParaRPr lang="x-none"/>
          </a:p>
        </p:txBody>
      </p:sp>
    </p:spTree>
    <p:extLst>
      <p:ext uri="{BB962C8B-B14F-4D97-AF65-F5344CB8AC3E}">
        <p14:creationId xmlns:p14="http://schemas.microsoft.com/office/powerpoint/2010/main" val="28494010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63768B8-D0A5-454F-9C65-D354C760095D}" type="datetimeFigureOut">
              <a:rPr lang="x-none" smtClean="0"/>
              <a:t>22-Feb-23</a:t>
            </a:fld>
            <a:endParaRPr lang="x-none"/>
          </a:p>
        </p:txBody>
      </p:sp>
      <p:sp>
        <p:nvSpPr>
          <p:cNvPr id="3" name="Espace réservé du pied de page 2"/>
          <p:cNvSpPr>
            <a:spLocks noGrp="1"/>
          </p:cNvSpPr>
          <p:nvPr>
            <p:ph type="ftr" sz="quarter" idx="11"/>
          </p:nvPr>
        </p:nvSpPr>
        <p:spPr/>
        <p:txBody>
          <a:bodyPr/>
          <a:lstStyle/>
          <a:p>
            <a:endParaRPr lang="x-none"/>
          </a:p>
        </p:txBody>
      </p:sp>
      <p:sp>
        <p:nvSpPr>
          <p:cNvPr id="4" name="Espace réservé du numéro de diapositive 3"/>
          <p:cNvSpPr>
            <a:spLocks noGrp="1"/>
          </p:cNvSpPr>
          <p:nvPr>
            <p:ph type="sldNum" sz="quarter" idx="12"/>
          </p:nvPr>
        </p:nvSpPr>
        <p:spPr/>
        <p:txBody>
          <a:bodyPr/>
          <a:lstStyle/>
          <a:p>
            <a:fld id="{4C91D6EC-ACD0-4E2E-B95F-97B29F7AABD2}" type="slidenum">
              <a:rPr lang="x-none" smtClean="0"/>
              <a:t>‹#›</a:t>
            </a:fld>
            <a:endParaRPr lang="x-none"/>
          </a:p>
        </p:txBody>
      </p:sp>
    </p:spTree>
    <p:extLst>
      <p:ext uri="{BB962C8B-B14F-4D97-AF65-F5344CB8AC3E}">
        <p14:creationId xmlns:p14="http://schemas.microsoft.com/office/powerpoint/2010/main" val="2023971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Imag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C2264C-5AC1-9449-A46A-63E3242DEE36}"/>
              </a:ext>
            </a:extLst>
          </p:cNvPr>
          <p:cNvSpPr>
            <a:spLocks noGrp="1"/>
          </p:cNvSpPr>
          <p:nvPr>
            <p:ph type="title"/>
          </p:nvPr>
        </p:nvSpPr>
        <p:spPr>
          <a:xfrm>
            <a:off x="838200" y="619769"/>
            <a:ext cx="8537294" cy="711319"/>
          </a:xfrm>
        </p:spPr>
        <p:txBody>
          <a:bodyPr/>
          <a:lstStyle/>
          <a:p>
            <a:r>
              <a:rPr lang="en-GB"/>
              <a:t>Click to edit Master title style</a:t>
            </a:r>
            <a:endParaRPr lang="en-SE"/>
          </a:p>
        </p:txBody>
      </p:sp>
      <p:sp>
        <p:nvSpPr>
          <p:cNvPr id="5" name="Content Placeholder 2">
            <a:extLst>
              <a:ext uri="{FF2B5EF4-FFF2-40B4-BE49-F238E27FC236}">
                <a16:creationId xmlns:a16="http://schemas.microsoft.com/office/drawing/2014/main" id="{723A663C-7222-E24F-8456-19C6AA526D8A}"/>
              </a:ext>
            </a:extLst>
          </p:cNvPr>
          <p:cNvSpPr>
            <a:spLocks noGrp="1"/>
          </p:cNvSpPr>
          <p:nvPr>
            <p:ph idx="1"/>
          </p:nvPr>
        </p:nvSpPr>
        <p:spPr>
          <a:xfrm>
            <a:off x="838200" y="1551007"/>
            <a:ext cx="8537294" cy="4572000"/>
          </a:xfrm>
        </p:spPr>
        <p:txBody>
          <a:bodyPr/>
          <a:lstStyle>
            <a:lvl1pPr>
              <a:lnSpc>
                <a:spcPct val="110000"/>
              </a:lnSpc>
              <a:defRPr/>
            </a:lvl1pPr>
            <a:lvl2pPr>
              <a:lnSpc>
                <a:spcPct val="110000"/>
              </a:lnSpc>
              <a:defRPr/>
            </a:lvl2pPr>
            <a:lvl3pPr>
              <a:lnSpc>
                <a:spcPct val="110000"/>
              </a:lnSpc>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422726789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63768B8-D0A5-454F-9C65-D354C760095D}" type="datetimeFigureOut">
              <a:rPr lang="x-none" smtClean="0"/>
              <a:t>22-Feb-23</a:t>
            </a:fld>
            <a:endParaRPr lang="x-none"/>
          </a:p>
        </p:txBody>
      </p:sp>
      <p:sp>
        <p:nvSpPr>
          <p:cNvPr id="6" name="Espace réservé du pied de page 5"/>
          <p:cNvSpPr>
            <a:spLocks noGrp="1"/>
          </p:cNvSpPr>
          <p:nvPr>
            <p:ph type="ftr" sz="quarter" idx="11"/>
          </p:nvPr>
        </p:nvSpPr>
        <p:spPr/>
        <p:txBody>
          <a:bodyPr/>
          <a:lstStyle/>
          <a:p>
            <a:endParaRPr lang="x-none"/>
          </a:p>
        </p:txBody>
      </p:sp>
      <p:sp>
        <p:nvSpPr>
          <p:cNvPr id="7" name="Espace réservé du numéro de diapositive 6"/>
          <p:cNvSpPr>
            <a:spLocks noGrp="1"/>
          </p:cNvSpPr>
          <p:nvPr>
            <p:ph type="sldNum" sz="quarter" idx="12"/>
          </p:nvPr>
        </p:nvSpPr>
        <p:spPr/>
        <p:txBody>
          <a:bodyPr/>
          <a:lstStyle/>
          <a:p>
            <a:fld id="{4C91D6EC-ACD0-4E2E-B95F-97B29F7AABD2}" type="slidenum">
              <a:rPr lang="x-none" smtClean="0"/>
              <a:t>‹#›</a:t>
            </a:fld>
            <a:endParaRPr lang="x-none"/>
          </a:p>
        </p:txBody>
      </p:sp>
    </p:spTree>
    <p:extLst>
      <p:ext uri="{BB962C8B-B14F-4D97-AF65-F5344CB8AC3E}">
        <p14:creationId xmlns:p14="http://schemas.microsoft.com/office/powerpoint/2010/main" val="28988397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63768B8-D0A5-454F-9C65-D354C760095D}" type="datetimeFigureOut">
              <a:rPr lang="x-none" smtClean="0"/>
              <a:t>22-Feb-23</a:t>
            </a:fld>
            <a:endParaRPr lang="x-none"/>
          </a:p>
        </p:txBody>
      </p:sp>
      <p:sp>
        <p:nvSpPr>
          <p:cNvPr id="6" name="Espace réservé du pied de page 5"/>
          <p:cNvSpPr>
            <a:spLocks noGrp="1"/>
          </p:cNvSpPr>
          <p:nvPr>
            <p:ph type="ftr" sz="quarter" idx="11"/>
          </p:nvPr>
        </p:nvSpPr>
        <p:spPr/>
        <p:txBody>
          <a:bodyPr/>
          <a:lstStyle/>
          <a:p>
            <a:endParaRPr lang="x-none"/>
          </a:p>
        </p:txBody>
      </p:sp>
      <p:sp>
        <p:nvSpPr>
          <p:cNvPr id="7" name="Espace réservé du numéro de diapositive 6"/>
          <p:cNvSpPr>
            <a:spLocks noGrp="1"/>
          </p:cNvSpPr>
          <p:nvPr>
            <p:ph type="sldNum" sz="quarter" idx="12"/>
          </p:nvPr>
        </p:nvSpPr>
        <p:spPr/>
        <p:txBody>
          <a:bodyPr/>
          <a:lstStyle/>
          <a:p>
            <a:fld id="{4C91D6EC-ACD0-4E2E-B95F-97B29F7AABD2}" type="slidenum">
              <a:rPr lang="x-none" smtClean="0"/>
              <a:t>‹#›</a:t>
            </a:fld>
            <a:endParaRPr lang="x-none"/>
          </a:p>
        </p:txBody>
      </p:sp>
    </p:spTree>
    <p:extLst>
      <p:ext uri="{BB962C8B-B14F-4D97-AF65-F5344CB8AC3E}">
        <p14:creationId xmlns:p14="http://schemas.microsoft.com/office/powerpoint/2010/main" val="35132436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63768B8-D0A5-454F-9C65-D354C760095D}" type="datetimeFigureOut">
              <a:rPr lang="x-none" smtClean="0"/>
              <a:t>22-Feb-23</a:t>
            </a:fld>
            <a:endParaRPr lang="x-none"/>
          </a:p>
        </p:txBody>
      </p:sp>
      <p:sp>
        <p:nvSpPr>
          <p:cNvPr id="5" name="Espace réservé du pied de page 4"/>
          <p:cNvSpPr>
            <a:spLocks noGrp="1"/>
          </p:cNvSpPr>
          <p:nvPr>
            <p:ph type="ftr" sz="quarter" idx="11"/>
          </p:nvPr>
        </p:nvSpPr>
        <p:spPr/>
        <p:txBody>
          <a:bodyPr/>
          <a:lstStyle/>
          <a:p>
            <a:endParaRPr lang="x-none"/>
          </a:p>
        </p:txBody>
      </p:sp>
      <p:sp>
        <p:nvSpPr>
          <p:cNvPr id="6" name="Espace réservé du numéro de diapositive 5"/>
          <p:cNvSpPr>
            <a:spLocks noGrp="1"/>
          </p:cNvSpPr>
          <p:nvPr>
            <p:ph type="sldNum" sz="quarter" idx="12"/>
          </p:nvPr>
        </p:nvSpPr>
        <p:spPr/>
        <p:txBody>
          <a:bodyPr/>
          <a:lstStyle/>
          <a:p>
            <a:fld id="{4C91D6EC-ACD0-4E2E-B95F-97B29F7AABD2}" type="slidenum">
              <a:rPr lang="x-none" smtClean="0"/>
              <a:t>‹#›</a:t>
            </a:fld>
            <a:endParaRPr lang="x-none"/>
          </a:p>
        </p:txBody>
      </p:sp>
    </p:spTree>
    <p:extLst>
      <p:ext uri="{BB962C8B-B14F-4D97-AF65-F5344CB8AC3E}">
        <p14:creationId xmlns:p14="http://schemas.microsoft.com/office/powerpoint/2010/main" val="39229047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63768B8-D0A5-454F-9C65-D354C760095D}" type="datetimeFigureOut">
              <a:rPr lang="x-none" smtClean="0"/>
              <a:t>22-Feb-23</a:t>
            </a:fld>
            <a:endParaRPr lang="x-none"/>
          </a:p>
        </p:txBody>
      </p:sp>
      <p:sp>
        <p:nvSpPr>
          <p:cNvPr id="5" name="Espace réservé du pied de page 4"/>
          <p:cNvSpPr>
            <a:spLocks noGrp="1"/>
          </p:cNvSpPr>
          <p:nvPr>
            <p:ph type="ftr" sz="quarter" idx="11"/>
          </p:nvPr>
        </p:nvSpPr>
        <p:spPr/>
        <p:txBody>
          <a:bodyPr/>
          <a:lstStyle/>
          <a:p>
            <a:endParaRPr lang="x-none"/>
          </a:p>
        </p:txBody>
      </p:sp>
      <p:sp>
        <p:nvSpPr>
          <p:cNvPr id="6" name="Espace réservé du numéro de diapositive 5"/>
          <p:cNvSpPr>
            <a:spLocks noGrp="1"/>
          </p:cNvSpPr>
          <p:nvPr>
            <p:ph type="sldNum" sz="quarter" idx="12"/>
          </p:nvPr>
        </p:nvSpPr>
        <p:spPr/>
        <p:txBody>
          <a:bodyPr/>
          <a:lstStyle/>
          <a:p>
            <a:fld id="{4C91D6EC-ACD0-4E2E-B95F-97B29F7AABD2}" type="slidenum">
              <a:rPr lang="x-none" smtClean="0"/>
              <a:t>‹#›</a:t>
            </a:fld>
            <a:endParaRPr lang="x-none"/>
          </a:p>
        </p:txBody>
      </p:sp>
    </p:spTree>
    <p:extLst>
      <p:ext uri="{BB962C8B-B14F-4D97-AF65-F5344CB8AC3E}">
        <p14:creationId xmlns:p14="http://schemas.microsoft.com/office/powerpoint/2010/main" val="3784564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versed Imag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576F6CF-45FF-2B4B-BA8B-5BBD62012BED}"/>
              </a:ext>
            </a:extLst>
          </p:cNvPr>
          <p:cNvSpPr>
            <a:spLocks noGrp="1"/>
          </p:cNvSpPr>
          <p:nvPr>
            <p:ph type="title"/>
          </p:nvPr>
        </p:nvSpPr>
        <p:spPr>
          <a:xfrm>
            <a:off x="838200" y="619769"/>
            <a:ext cx="8537294" cy="711319"/>
          </a:xfrm>
        </p:spPr>
        <p:txBody>
          <a:bodyPr/>
          <a:lstStyle/>
          <a:p>
            <a:r>
              <a:rPr lang="en-GB"/>
              <a:t>Click to edit Master title style</a:t>
            </a:r>
            <a:endParaRPr lang="en-SE"/>
          </a:p>
        </p:txBody>
      </p:sp>
      <p:sp>
        <p:nvSpPr>
          <p:cNvPr id="5" name="Content Placeholder 2">
            <a:extLst>
              <a:ext uri="{FF2B5EF4-FFF2-40B4-BE49-F238E27FC236}">
                <a16:creationId xmlns:a16="http://schemas.microsoft.com/office/drawing/2014/main" id="{AE2A3688-2DCC-A646-965C-74EA68DF978F}"/>
              </a:ext>
            </a:extLst>
          </p:cNvPr>
          <p:cNvSpPr>
            <a:spLocks noGrp="1"/>
          </p:cNvSpPr>
          <p:nvPr>
            <p:ph idx="1"/>
          </p:nvPr>
        </p:nvSpPr>
        <p:spPr>
          <a:xfrm>
            <a:off x="838200" y="1551007"/>
            <a:ext cx="8537294" cy="4572000"/>
          </a:xfrm>
        </p:spPr>
        <p:txBody>
          <a:bodyPr/>
          <a:lstStyle>
            <a:lvl1pPr>
              <a:lnSpc>
                <a:spcPct val="110000"/>
              </a:lnSpc>
              <a:defRPr/>
            </a:lvl1pPr>
            <a:lvl2pPr>
              <a:lnSpc>
                <a:spcPct val="110000"/>
              </a:lnSpc>
              <a:defRPr/>
            </a:lvl2pPr>
            <a:lvl3pPr>
              <a:lnSpc>
                <a:spcPct val="110000"/>
              </a:lnSpc>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521568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nscape Slide - pattern stri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576F6CF-45FF-2B4B-BA8B-5BBD62012BED}"/>
              </a:ext>
            </a:extLst>
          </p:cNvPr>
          <p:cNvSpPr>
            <a:spLocks noGrp="1"/>
          </p:cNvSpPr>
          <p:nvPr>
            <p:ph type="title"/>
          </p:nvPr>
        </p:nvSpPr>
        <p:spPr>
          <a:xfrm>
            <a:off x="838200" y="619769"/>
            <a:ext cx="10243782" cy="711319"/>
          </a:xfrm>
        </p:spPr>
        <p:txBody>
          <a:bodyPr/>
          <a:lstStyle/>
          <a:p>
            <a:r>
              <a:rPr lang="en-GB"/>
              <a:t>Click to edit Master title style</a:t>
            </a:r>
            <a:endParaRPr lang="en-SE"/>
          </a:p>
        </p:txBody>
      </p:sp>
      <p:sp>
        <p:nvSpPr>
          <p:cNvPr id="5" name="Content Placeholder 2">
            <a:extLst>
              <a:ext uri="{FF2B5EF4-FFF2-40B4-BE49-F238E27FC236}">
                <a16:creationId xmlns:a16="http://schemas.microsoft.com/office/drawing/2014/main" id="{AE2A3688-2DCC-A646-965C-74EA68DF978F}"/>
              </a:ext>
            </a:extLst>
          </p:cNvPr>
          <p:cNvSpPr>
            <a:spLocks noGrp="1"/>
          </p:cNvSpPr>
          <p:nvPr>
            <p:ph idx="1"/>
          </p:nvPr>
        </p:nvSpPr>
        <p:spPr>
          <a:xfrm>
            <a:off x="838200" y="1551007"/>
            <a:ext cx="10243782" cy="3826211"/>
          </a:xfrm>
        </p:spPr>
        <p:txBody>
          <a:bodyPr/>
          <a:lstStyle>
            <a:lvl1pPr>
              <a:lnSpc>
                <a:spcPct val="110000"/>
              </a:lnSpc>
              <a:defRPr/>
            </a:lvl1pPr>
            <a:lvl2pPr>
              <a:lnSpc>
                <a:spcPct val="110000"/>
              </a:lnSpc>
              <a:defRPr/>
            </a:lvl2pPr>
            <a:lvl3pPr>
              <a:lnSpc>
                <a:spcPct val="110000"/>
              </a:lnSpc>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4055979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versed Lanscape Slide - pattern strip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576F6CF-45FF-2B4B-BA8B-5BBD62012BED}"/>
              </a:ext>
            </a:extLst>
          </p:cNvPr>
          <p:cNvSpPr>
            <a:spLocks noGrp="1"/>
          </p:cNvSpPr>
          <p:nvPr>
            <p:ph type="title"/>
          </p:nvPr>
        </p:nvSpPr>
        <p:spPr>
          <a:xfrm>
            <a:off x="838200" y="619769"/>
            <a:ext cx="10243782" cy="711319"/>
          </a:xfrm>
        </p:spPr>
        <p:txBody>
          <a:bodyPr/>
          <a:lstStyle/>
          <a:p>
            <a:r>
              <a:rPr lang="en-GB"/>
              <a:t>Click to edit Master title style</a:t>
            </a:r>
            <a:endParaRPr lang="en-SE"/>
          </a:p>
        </p:txBody>
      </p:sp>
      <p:sp>
        <p:nvSpPr>
          <p:cNvPr id="5" name="Content Placeholder 2">
            <a:extLst>
              <a:ext uri="{FF2B5EF4-FFF2-40B4-BE49-F238E27FC236}">
                <a16:creationId xmlns:a16="http://schemas.microsoft.com/office/drawing/2014/main" id="{AE2A3688-2DCC-A646-965C-74EA68DF978F}"/>
              </a:ext>
            </a:extLst>
          </p:cNvPr>
          <p:cNvSpPr>
            <a:spLocks noGrp="1"/>
          </p:cNvSpPr>
          <p:nvPr>
            <p:ph idx="1"/>
          </p:nvPr>
        </p:nvSpPr>
        <p:spPr>
          <a:xfrm>
            <a:off x="838200" y="1551007"/>
            <a:ext cx="10243782" cy="3826211"/>
          </a:xfrm>
        </p:spPr>
        <p:txBody>
          <a:bodyPr/>
          <a:lstStyle>
            <a:lvl1pPr>
              <a:lnSpc>
                <a:spcPct val="110000"/>
              </a:lnSpc>
              <a:defRPr/>
            </a:lvl1pPr>
            <a:lvl2pPr>
              <a:lnSpc>
                <a:spcPct val="110000"/>
              </a:lnSpc>
              <a:defRPr/>
            </a:lvl2pPr>
            <a:lvl3pPr>
              <a:lnSpc>
                <a:spcPct val="110000"/>
              </a:lnSpc>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70308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ndscape Image Slide -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091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ndscape Image Slide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9101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slide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931E96-CF9F-A946-9285-5F7AB0177CE7}"/>
              </a:ext>
            </a:extLst>
          </p:cNvPr>
          <p:cNvSpPr>
            <a:spLocks noGrp="1"/>
          </p:cNvSpPr>
          <p:nvPr>
            <p:ph type="ctrTitle" hasCustomPrompt="1"/>
          </p:nvPr>
        </p:nvSpPr>
        <p:spPr>
          <a:xfrm>
            <a:off x="694306" y="1395478"/>
            <a:ext cx="5843663" cy="2387600"/>
          </a:xfrm>
        </p:spPr>
        <p:txBody>
          <a:bodyPr anchor="b"/>
          <a:lstStyle>
            <a:lvl1pPr algn="l">
              <a:defRPr sz="6000" b="1" i="0">
                <a:solidFill>
                  <a:schemeClr val="tx1"/>
                </a:solidFill>
                <a:latin typeface="KievitOT-Bold" panose="020B0504020101020102" pitchFamily="34" charset="77"/>
              </a:defRPr>
            </a:lvl1pPr>
          </a:lstStyle>
          <a:p>
            <a:r>
              <a:rPr lang="en-GB"/>
              <a:t>Click to Edit SIWI Title Slide</a:t>
            </a:r>
            <a:endParaRPr lang="en-SE"/>
          </a:p>
        </p:txBody>
      </p:sp>
      <p:sp>
        <p:nvSpPr>
          <p:cNvPr id="9" name="Subtitle 2">
            <a:extLst>
              <a:ext uri="{FF2B5EF4-FFF2-40B4-BE49-F238E27FC236}">
                <a16:creationId xmlns:a16="http://schemas.microsoft.com/office/drawing/2014/main" id="{BB707BF9-67E1-CE48-89F3-6C45CBC6D619}"/>
              </a:ext>
            </a:extLst>
          </p:cNvPr>
          <p:cNvSpPr>
            <a:spLocks noGrp="1"/>
          </p:cNvSpPr>
          <p:nvPr>
            <p:ph type="subTitle" idx="1" hasCustomPrompt="1"/>
          </p:nvPr>
        </p:nvSpPr>
        <p:spPr>
          <a:xfrm>
            <a:off x="694306" y="3801504"/>
            <a:ext cx="7116878" cy="392156"/>
          </a:xfrm>
        </p:spPr>
        <p:txBody>
          <a:bodyPr/>
          <a:lstStyle>
            <a:lvl1pPr marL="0" indent="0" algn="l">
              <a:buNone/>
              <a:defRPr sz="2400" b="0" i="0">
                <a:solidFill>
                  <a:schemeClr val="tx1"/>
                </a:solidFill>
                <a:latin typeface="KievitOT-Regular" panose="020B0504020101020102"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 with more explanation</a:t>
            </a:r>
            <a:endParaRPr lang="en-SE"/>
          </a:p>
        </p:txBody>
      </p:sp>
    </p:spTree>
    <p:extLst>
      <p:ext uri="{BB962C8B-B14F-4D97-AF65-F5344CB8AC3E}">
        <p14:creationId xmlns:p14="http://schemas.microsoft.com/office/powerpoint/2010/main" val="1316464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76C34-B873-49DD-93F0-25B2DAFABA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E"/>
          </a:p>
        </p:txBody>
      </p:sp>
      <p:sp>
        <p:nvSpPr>
          <p:cNvPr id="3" name="Subtitle 2">
            <a:extLst>
              <a:ext uri="{FF2B5EF4-FFF2-40B4-BE49-F238E27FC236}">
                <a16:creationId xmlns:a16="http://schemas.microsoft.com/office/drawing/2014/main" id="{BE2F1367-DD87-417B-BF64-FBB5ABA695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E"/>
          </a:p>
        </p:txBody>
      </p:sp>
      <p:sp>
        <p:nvSpPr>
          <p:cNvPr id="4" name="Date Placeholder 3">
            <a:extLst>
              <a:ext uri="{FF2B5EF4-FFF2-40B4-BE49-F238E27FC236}">
                <a16:creationId xmlns:a16="http://schemas.microsoft.com/office/drawing/2014/main" id="{4AACC059-B9FB-4740-9877-12C65C3B684D}"/>
              </a:ext>
            </a:extLst>
          </p:cNvPr>
          <p:cNvSpPr>
            <a:spLocks noGrp="1"/>
          </p:cNvSpPr>
          <p:nvPr>
            <p:ph type="dt" sz="half" idx="10"/>
          </p:nvPr>
        </p:nvSpPr>
        <p:spPr/>
        <p:txBody>
          <a:bodyPr/>
          <a:lstStyle/>
          <a:p>
            <a:fld id="{48D7B3EB-2C1A-482A-80EB-435D6537FF43}" type="datetimeFigureOut">
              <a:rPr lang="en-SE" smtClean="0"/>
              <a:t>02/22/2023</a:t>
            </a:fld>
            <a:endParaRPr lang="en-SE"/>
          </a:p>
        </p:txBody>
      </p:sp>
      <p:sp>
        <p:nvSpPr>
          <p:cNvPr id="5" name="Footer Placeholder 4">
            <a:extLst>
              <a:ext uri="{FF2B5EF4-FFF2-40B4-BE49-F238E27FC236}">
                <a16:creationId xmlns:a16="http://schemas.microsoft.com/office/drawing/2014/main" id="{9AE67E17-3738-45E0-81EE-4FC97E6CBF98}"/>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D493AD23-BD1E-4CB2-9163-C9D5D0732DD4}"/>
              </a:ext>
            </a:extLst>
          </p:cNvPr>
          <p:cNvSpPr>
            <a:spLocks noGrp="1"/>
          </p:cNvSpPr>
          <p:nvPr>
            <p:ph type="sldNum" sz="quarter" idx="12"/>
          </p:nvPr>
        </p:nvSpPr>
        <p:spPr/>
        <p:txBody>
          <a:bodyPr/>
          <a:lstStyle/>
          <a:p>
            <a:fld id="{C189DA8D-30F6-47AC-86D9-3CF369F23B3D}" type="slidenum">
              <a:rPr lang="en-SE" smtClean="0"/>
              <a:t>‹#›</a:t>
            </a:fld>
            <a:endParaRPr lang="en-SE"/>
          </a:p>
        </p:txBody>
      </p:sp>
    </p:spTree>
    <p:extLst>
      <p:ext uri="{BB962C8B-B14F-4D97-AF65-F5344CB8AC3E}">
        <p14:creationId xmlns:p14="http://schemas.microsoft.com/office/powerpoint/2010/main" val="3588570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5B310-717F-4EEE-8934-8C186FCBE287}"/>
              </a:ext>
            </a:extLst>
          </p:cNvPr>
          <p:cNvSpPr>
            <a:spLocks noGrp="1"/>
          </p:cNvSpPr>
          <p:nvPr>
            <p:ph type="title"/>
          </p:nvPr>
        </p:nvSpPr>
        <p:spPr/>
        <p:txBody>
          <a:bodyPr/>
          <a:lstStyle/>
          <a:p>
            <a:r>
              <a:rPr lang="en-US"/>
              <a:t>Click to edit Master title style</a:t>
            </a:r>
            <a:endParaRPr lang="en-SE"/>
          </a:p>
        </p:txBody>
      </p:sp>
      <p:sp>
        <p:nvSpPr>
          <p:cNvPr id="3" name="Date Placeholder 2">
            <a:extLst>
              <a:ext uri="{FF2B5EF4-FFF2-40B4-BE49-F238E27FC236}">
                <a16:creationId xmlns:a16="http://schemas.microsoft.com/office/drawing/2014/main" id="{7F849235-8396-4B45-972C-7288D1FB3D8F}"/>
              </a:ext>
            </a:extLst>
          </p:cNvPr>
          <p:cNvSpPr>
            <a:spLocks noGrp="1"/>
          </p:cNvSpPr>
          <p:nvPr>
            <p:ph type="dt" sz="half" idx="10"/>
          </p:nvPr>
        </p:nvSpPr>
        <p:spPr/>
        <p:txBody>
          <a:bodyPr/>
          <a:lstStyle/>
          <a:p>
            <a:fld id="{48D7B3EB-2C1A-482A-80EB-435D6537FF43}" type="datetimeFigureOut">
              <a:rPr lang="en-SE" smtClean="0"/>
              <a:t>02/22/2023</a:t>
            </a:fld>
            <a:endParaRPr lang="en-SE"/>
          </a:p>
        </p:txBody>
      </p:sp>
      <p:sp>
        <p:nvSpPr>
          <p:cNvPr id="4" name="Footer Placeholder 3">
            <a:extLst>
              <a:ext uri="{FF2B5EF4-FFF2-40B4-BE49-F238E27FC236}">
                <a16:creationId xmlns:a16="http://schemas.microsoft.com/office/drawing/2014/main" id="{9494F8BB-47B0-490A-A021-83EA01306CFD}"/>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C553E291-C4A6-4508-8F5D-1A0249895309}"/>
              </a:ext>
            </a:extLst>
          </p:cNvPr>
          <p:cNvSpPr>
            <a:spLocks noGrp="1"/>
          </p:cNvSpPr>
          <p:nvPr>
            <p:ph type="sldNum" sz="quarter" idx="12"/>
          </p:nvPr>
        </p:nvSpPr>
        <p:spPr/>
        <p:txBody>
          <a:bodyPr/>
          <a:lstStyle/>
          <a:p>
            <a:fld id="{C189DA8D-30F6-47AC-86D9-3CF369F23B3D}" type="slidenum">
              <a:rPr lang="en-SE" smtClean="0"/>
              <a:t>‹#›</a:t>
            </a:fld>
            <a:endParaRPr lang="en-SE"/>
          </a:p>
        </p:txBody>
      </p:sp>
    </p:spTree>
    <p:extLst>
      <p:ext uri="{BB962C8B-B14F-4D97-AF65-F5344CB8AC3E}">
        <p14:creationId xmlns:p14="http://schemas.microsoft.com/office/powerpoint/2010/main" val="4034668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wedish Water Hous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04AFF6-4F3C-6647-A7BC-77DCDB2B68D7}"/>
              </a:ext>
            </a:extLst>
          </p:cNvPr>
          <p:cNvSpPr>
            <a:spLocks noGrp="1"/>
          </p:cNvSpPr>
          <p:nvPr>
            <p:ph type="ctrTitle" hasCustomPrompt="1"/>
          </p:nvPr>
        </p:nvSpPr>
        <p:spPr>
          <a:xfrm>
            <a:off x="694306" y="1395478"/>
            <a:ext cx="5843663" cy="2387600"/>
          </a:xfrm>
        </p:spPr>
        <p:txBody>
          <a:bodyPr anchor="b"/>
          <a:lstStyle>
            <a:lvl1pPr algn="l">
              <a:defRPr sz="6000" b="1" i="0">
                <a:solidFill>
                  <a:schemeClr val="bg1"/>
                </a:solidFill>
                <a:latin typeface="KievitOT-Bold" panose="020B0504020101020102" pitchFamily="34" charset="77"/>
              </a:defRPr>
            </a:lvl1pPr>
          </a:lstStyle>
          <a:p>
            <a:r>
              <a:rPr lang="en-GB"/>
              <a:t>Click to Edit SIWI Title Slide</a:t>
            </a:r>
            <a:endParaRPr lang="en-SE"/>
          </a:p>
        </p:txBody>
      </p:sp>
      <p:sp>
        <p:nvSpPr>
          <p:cNvPr id="5" name="Subtitle 2">
            <a:extLst>
              <a:ext uri="{FF2B5EF4-FFF2-40B4-BE49-F238E27FC236}">
                <a16:creationId xmlns:a16="http://schemas.microsoft.com/office/drawing/2014/main" id="{5B01D004-9DB2-DD4F-BD2A-9ADA09AFFE6A}"/>
              </a:ext>
            </a:extLst>
          </p:cNvPr>
          <p:cNvSpPr>
            <a:spLocks noGrp="1"/>
          </p:cNvSpPr>
          <p:nvPr>
            <p:ph type="subTitle" idx="1" hasCustomPrompt="1"/>
          </p:nvPr>
        </p:nvSpPr>
        <p:spPr>
          <a:xfrm>
            <a:off x="694306" y="3801504"/>
            <a:ext cx="7116878" cy="392156"/>
          </a:xfrm>
        </p:spPr>
        <p:txBody>
          <a:bodyPr/>
          <a:lstStyle>
            <a:lvl1pPr marL="0" indent="0" algn="l">
              <a:buNone/>
              <a:defRPr sz="2400" b="0" i="0">
                <a:solidFill>
                  <a:schemeClr val="bg1"/>
                </a:solidFill>
                <a:latin typeface="KievitOT-Regular" panose="020B0504020101020102"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 with more explanation</a:t>
            </a:r>
            <a:endParaRPr lang="en-SE"/>
          </a:p>
        </p:txBody>
      </p:sp>
    </p:spTree>
    <p:extLst>
      <p:ext uri="{BB962C8B-B14F-4D97-AF65-F5344CB8AC3E}">
        <p14:creationId xmlns:p14="http://schemas.microsoft.com/office/powerpoint/2010/main" val="1202458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Content Picture (Righ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9"/>
            <a:ext cx="10515600" cy="687497"/>
          </a:xfrm>
        </p:spPr>
        <p:txBody>
          <a:bodyPr>
            <a:normAutofit/>
          </a:bodyPr>
          <a:lstStyle>
            <a:lvl1pPr>
              <a:defRPr sz="3200" b="1"/>
            </a:lvl1pPr>
          </a:lstStyle>
          <a:p>
            <a:r>
              <a:rPr lang="en-US"/>
              <a:t>Title</a:t>
            </a:r>
          </a:p>
        </p:txBody>
      </p:sp>
      <p:sp>
        <p:nvSpPr>
          <p:cNvPr id="3" name="Content Placeholder 2"/>
          <p:cNvSpPr>
            <a:spLocks noGrp="1"/>
          </p:cNvSpPr>
          <p:nvPr>
            <p:ph idx="1" hasCustomPrompt="1"/>
          </p:nvPr>
        </p:nvSpPr>
        <p:spPr>
          <a:xfrm>
            <a:off x="838202" y="1297172"/>
            <a:ext cx="4931735" cy="4593265"/>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Text</a:t>
            </a:r>
          </a:p>
        </p:txBody>
      </p:sp>
      <p:sp>
        <p:nvSpPr>
          <p:cNvPr id="7" name="Picture Placeholder 6"/>
          <p:cNvSpPr>
            <a:spLocks noGrp="1"/>
          </p:cNvSpPr>
          <p:nvPr>
            <p:ph type="pic" sz="quarter" idx="10"/>
          </p:nvPr>
        </p:nvSpPr>
        <p:spPr>
          <a:xfrm>
            <a:off x="6180668" y="1296991"/>
            <a:ext cx="5173133" cy="4594225"/>
          </a:xfrm>
        </p:spPr>
        <p:txBody>
          <a:bodyPr/>
          <a:lstStyle/>
          <a:p>
            <a:endParaRPr lang="en-US"/>
          </a:p>
        </p:txBody>
      </p:sp>
    </p:spTree>
    <p:extLst>
      <p:ext uri="{BB962C8B-B14F-4D97-AF65-F5344CB8AC3E}">
        <p14:creationId xmlns:p14="http://schemas.microsoft.com/office/powerpoint/2010/main" val="4038914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2 Coloumns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9"/>
            <a:ext cx="10515600" cy="687497"/>
          </a:xfrm>
        </p:spPr>
        <p:txBody>
          <a:bodyPr>
            <a:normAutofit/>
          </a:bodyPr>
          <a:lstStyle>
            <a:lvl1pPr>
              <a:defRPr sz="3200" b="1"/>
            </a:lvl1pPr>
          </a:lstStyle>
          <a:p>
            <a:r>
              <a:rPr lang="en-US"/>
              <a:t>Title</a:t>
            </a:r>
          </a:p>
        </p:txBody>
      </p:sp>
      <p:sp>
        <p:nvSpPr>
          <p:cNvPr id="3" name="Content Placeholder 2"/>
          <p:cNvSpPr>
            <a:spLocks noGrp="1"/>
          </p:cNvSpPr>
          <p:nvPr>
            <p:ph idx="1" hasCustomPrompt="1"/>
          </p:nvPr>
        </p:nvSpPr>
        <p:spPr>
          <a:xfrm>
            <a:off x="838200" y="1297172"/>
            <a:ext cx="4937567" cy="4593265"/>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Text</a:t>
            </a:r>
          </a:p>
        </p:txBody>
      </p:sp>
      <p:sp>
        <p:nvSpPr>
          <p:cNvPr id="8" name="Content Placeholder 2"/>
          <p:cNvSpPr>
            <a:spLocks noGrp="1"/>
          </p:cNvSpPr>
          <p:nvPr>
            <p:ph idx="10" hasCustomPrompt="1"/>
          </p:nvPr>
        </p:nvSpPr>
        <p:spPr>
          <a:xfrm>
            <a:off x="6146157" y="1297172"/>
            <a:ext cx="5207643" cy="4593265"/>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Text</a:t>
            </a:r>
          </a:p>
        </p:txBody>
      </p:sp>
    </p:spTree>
    <p:extLst>
      <p:ext uri="{BB962C8B-B14F-4D97-AF65-F5344CB8AC3E}">
        <p14:creationId xmlns:p14="http://schemas.microsoft.com/office/powerpoint/2010/main" val="2287105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Content Picture (Lef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9"/>
            <a:ext cx="10515600" cy="687497"/>
          </a:xfrm>
        </p:spPr>
        <p:txBody>
          <a:bodyPr>
            <a:normAutofit/>
          </a:bodyPr>
          <a:lstStyle>
            <a:lvl1pPr>
              <a:defRPr sz="3200" b="1"/>
            </a:lvl1pPr>
          </a:lstStyle>
          <a:p>
            <a:r>
              <a:rPr lang="en-US"/>
              <a:t>Title</a:t>
            </a:r>
          </a:p>
        </p:txBody>
      </p:sp>
      <p:sp>
        <p:nvSpPr>
          <p:cNvPr id="3" name="Content Placeholder 2"/>
          <p:cNvSpPr>
            <a:spLocks noGrp="1"/>
          </p:cNvSpPr>
          <p:nvPr>
            <p:ph idx="1" hasCustomPrompt="1"/>
          </p:nvPr>
        </p:nvSpPr>
        <p:spPr>
          <a:xfrm>
            <a:off x="6250329" y="1297172"/>
            <a:ext cx="5103473" cy="4593265"/>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Text</a:t>
            </a:r>
          </a:p>
        </p:txBody>
      </p:sp>
      <p:sp>
        <p:nvSpPr>
          <p:cNvPr id="7" name="Picture Placeholder 6"/>
          <p:cNvSpPr>
            <a:spLocks noGrp="1"/>
          </p:cNvSpPr>
          <p:nvPr>
            <p:ph type="pic" sz="quarter" idx="10"/>
          </p:nvPr>
        </p:nvSpPr>
        <p:spPr>
          <a:xfrm>
            <a:off x="838200" y="1296991"/>
            <a:ext cx="5064889" cy="4594225"/>
          </a:xfrm>
        </p:spPr>
        <p:txBody>
          <a:bodyPr/>
          <a:lstStyle/>
          <a:p>
            <a:endParaRPr lang="en-US"/>
          </a:p>
        </p:txBody>
      </p:sp>
    </p:spTree>
    <p:extLst>
      <p:ext uri="{BB962C8B-B14F-4D97-AF65-F5344CB8AC3E}">
        <p14:creationId xmlns:p14="http://schemas.microsoft.com/office/powerpoint/2010/main" val="3501073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2C2C-B975-4A94-8157-DE761E636F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663621-72B8-4E71-8C5A-F78CF22B89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EF55986-01BA-4D4F-897A-87CDD165830F}"/>
              </a:ext>
            </a:extLst>
          </p:cNvPr>
          <p:cNvSpPr>
            <a:spLocks noGrp="1"/>
          </p:cNvSpPr>
          <p:nvPr>
            <p:ph type="dt" sz="half" idx="10"/>
          </p:nvPr>
        </p:nvSpPr>
        <p:spPr/>
        <p:txBody>
          <a:bodyPr/>
          <a:lstStyle/>
          <a:p>
            <a:fld id="{19038829-8841-47FE-8D42-46C2F38FC920}" type="datetimeFigureOut">
              <a:rPr lang="en-GB" smtClean="0"/>
              <a:t>22/02/2023</a:t>
            </a:fld>
            <a:endParaRPr lang="en-GB"/>
          </a:p>
        </p:txBody>
      </p:sp>
      <p:sp>
        <p:nvSpPr>
          <p:cNvPr id="5" name="Footer Placeholder 4">
            <a:extLst>
              <a:ext uri="{FF2B5EF4-FFF2-40B4-BE49-F238E27FC236}">
                <a16:creationId xmlns:a16="http://schemas.microsoft.com/office/drawing/2014/main" id="{098F427A-D3E9-405E-A395-FF8090B5CF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62C98E-1CFB-4A64-9BCD-5D1134DAC073}"/>
              </a:ext>
            </a:extLst>
          </p:cNvPr>
          <p:cNvSpPr>
            <a:spLocks noGrp="1"/>
          </p:cNvSpPr>
          <p:nvPr>
            <p:ph type="sldNum" sz="quarter" idx="12"/>
          </p:nvPr>
        </p:nvSpPr>
        <p:spPr/>
        <p:txBody>
          <a:bodyPr/>
          <a:lstStyle/>
          <a:p>
            <a:fld id="{549D2719-34A6-4D51-81D1-8279855DB8BB}" type="slidenum">
              <a:rPr lang="en-GB" smtClean="0"/>
              <a:t>‹#›</a:t>
            </a:fld>
            <a:endParaRPr lang="en-GB"/>
          </a:p>
        </p:txBody>
      </p:sp>
    </p:spTree>
    <p:extLst>
      <p:ext uri="{BB962C8B-B14F-4D97-AF65-F5344CB8AC3E}">
        <p14:creationId xmlns:p14="http://schemas.microsoft.com/office/powerpoint/2010/main" val="1761866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7D58-F6E5-4049-928C-E109F20656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157282-6E9A-434A-8C14-529DD5F15B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DD79C2-F9DB-43B9-89F3-30A7A3C470C2}"/>
              </a:ext>
            </a:extLst>
          </p:cNvPr>
          <p:cNvSpPr>
            <a:spLocks noGrp="1"/>
          </p:cNvSpPr>
          <p:nvPr>
            <p:ph type="dt" sz="half" idx="10"/>
          </p:nvPr>
        </p:nvSpPr>
        <p:spPr/>
        <p:txBody>
          <a:bodyPr/>
          <a:lstStyle/>
          <a:p>
            <a:fld id="{19038829-8841-47FE-8D42-46C2F38FC920}" type="datetimeFigureOut">
              <a:rPr lang="en-GB" smtClean="0"/>
              <a:t>22/02/2023</a:t>
            </a:fld>
            <a:endParaRPr lang="en-GB"/>
          </a:p>
        </p:txBody>
      </p:sp>
      <p:sp>
        <p:nvSpPr>
          <p:cNvPr id="5" name="Footer Placeholder 4">
            <a:extLst>
              <a:ext uri="{FF2B5EF4-FFF2-40B4-BE49-F238E27FC236}">
                <a16:creationId xmlns:a16="http://schemas.microsoft.com/office/drawing/2014/main" id="{0E625763-AC2D-478D-9E44-ABB2EBAC0F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38857B-2855-407C-A24D-7B4CB320F0D4}"/>
              </a:ext>
            </a:extLst>
          </p:cNvPr>
          <p:cNvSpPr>
            <a:spLocks noGrp="1"/>
          </p:cNvSpPr>
          <p:nvPr>
            <p:ph type="sldNum" sz="quarter" idx="12"/>
          </p:nvPr>
        </p:nvSpPr>
        <p:spPr/>
        <p:txBody>
          <a:bodyPr/>
          <a:lstStyle/>
          <a:p>
            <a:fld id="{549D2719-34A6-4D51-81D1-8279855DB8BB}" type="slidenum">
              <a:rPr lang="en-GB" smtClean="0"/>
              <a:t>‹#›</a:t>
            </a:fld>
            <a:endParaRPr lang="en-GB"/>
          </a:p>
        </p:txBody>
      </p:sp>
    </p:spTree>
    <p:extLst>
      <p:ext uri="{BB962C8B-B14F-4D97-AF65-F5344CB8AC3E}">
        <p14:creationId xmlns:p14="http://schemas.microsoft.com/office/powerpoint/2010/main" val="13905487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C8B93-5469-4131-93FD-F23B959078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C743D1-0476-4F63-A5CC-B1A7CE3FD8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01D66D-C5D0-4C9F-9115-F78FE82C671A}"/>
              </a:ext>
            </a:extLst>
          </p:cNvPr>
          <p:cNvSpPr>
            <a:spLocks noGrp="1"/>
          </p:cNvSpPr>
          <p:nvPr>
            <p:ph type="dt" sz="half" idx="10"/>
          </p:nvPr>
        </p:nvSpPr>
        <p:spPr/>
        <p:txBody>
          <a:bodyPr/>
          <a:lstStyle/>
          <a:p>
            <a:fld id="{19038829-8841-47FE-8D42-46C2F38FC920}" type="datetimeFigureOut">
              <a:rPr lang="en-GB" smtClean="0"/>
              <a:t>22/02/2023</a:t>
            </a:fld>
            <a:endParaRPr lang="en-GB"/>
          </a:p>
        </p:txBody>
      </p:sp>
      <p:sp>
        <p:nvSpPr>
          <p:cNvPr id="5" name="Footer Placeholder 4">
            <a:extLst>
              <a:ext uri="{FF2B5EF4-FFF2-40B4-BE49-F238E27FC236}">
                <a16:creationId xmlns:a16="http://schemas.microsoft.com/office/drawing/2014/main" id="{D1185AA2-3A66-48E6-BBAB-F4F68E2FA6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A9BBCA-5366-46C3-B44D-A3242D45C3A6}"/>
              </a:ext>
            </a:extLst>
          </p:cNvPr>
          <p:cNvSpPr>
            <a:spLocks noGrp="1"/>
          </p:cNvSpPr>
          <p:nvPr>
            <p:ph type="sldNum" sz="quarter" idx="12"/>
          </p:nvPr>
        </p:nvSpPr>
        <p:spPr/>
        <p:txBody>
          <a:bodyPr/>
          <a:lstStyle/>
          <a:p>
            <a:fld id="{549D2719-34A6-4D51-81D1-8279855DB8BB}" type="slidenum">
              <a:rPr lang="en-GB" smtClean="0"/>
              <a:t>‹#›</a:t>
            </a:fld>
            <a:endParaRPr lang="en-GB"/>
          </a:p>
        </p:txBody>
      </p:sp>
    </p:spTree>
    <p:extLst>
      <p:ext uri="{BB962C8B-B14F-4D97-AF65-F5344CB8AC3E}">
        <p14:creationId xmlns:p14="http://schemas.microsoft.com/office/powerpoint/2010/main" val="14498250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5E59C-E9C3-4C53-97D9-A1C925E0BC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1A44CD-E026-48E2-8E6B-E393864718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A498BC-7EFF-4F18-A01B-13386D3691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99E861A-C8A3-4CEB-830B-D47056B5919D}"/>
              </a:ext>
            </a:extLst>
          </p:cNvPr>
          <p:cNvSpPr>
            <a:spLocks noGrp="1"/>
          </p:cNvSpPr>
          <p:nvPr>
            <p:ph type="dt" sz="half" idx="10"/>
          </p:nvPr>
        </p:nvSpPr>
        <p:spPr/>
        <p:txBody>
          <a:bodyPr/>
          <a:lstStyle/>
          <a:p>
            <a:fld id="{19038829-8841-47FE-8D42-46C2F38FC920}" type="datetimeFigureOut">
              <a:rPr lang="en-GB" smtClean="0"/>
              <a:t>22/02/2023</a:t>
            </a:fld>
            <a:endParaRPr lang="en-GB"/>
          </a:p>
        </p:txBody>
      </p:sp>
      <p:sp>
        <p:nvSpPr>
          <p:cNvPr id="6" name="Footer Placeholder 5">
            <a:extLst>
              <a:ext uri="{FF2B5EF4-FFF2-40B4-BE49-F238E27FC236}">
                <a16:creationId xmlns:a16="http://schemas.microsoft.com/office/drawing/2014/main" id="{DC1E2C5E-D6A8-4030-80D5-9A125FE2A6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01836F-ABB1-4E16-8139-3D991E338CCD}"/>
              </a:ext>
            </a:extLst>
          </p:cNvPr>
          <p:cNvSpPr>
            <a:spLocks noGrp="1"/>
          </p:cNvSpPr>
          <p:nvPr>
            <p:ph type="sldNum" sz="quarter" idx="12"/>
          </p:nvPr>
        </p:nvSpPr>
        <p:spPr/>
        <p:txBody>
          <a:bodyPr/>
          <a:lstStyle/>
          <a:p>
            <a:fld id="{549D2719-34A6-4D51-81D1-8279855DB8BB}" type="slidenum">
              <a:rPr lang="en-GB" smtClean="0"/>
              <a:t>‹#›</a:t>
            </a:fld>
            <a:endParaRPr lang="en-GB"/>
          </a:p>
        </p:txBody>
      </p:sp>
    </p:spTree>
    <p:extLst>
      <p:ext uri="{BB962C8B-B14F-4D97-AF65-F5344CB8AC3E}">
        <p14:creationId xmlns:p14="http://schemas.microsoft.com/office/powerpoint/2010/main" val="4027034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3E4C-939D-4102-9FF8-17E04620BCC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B598D7-102C-472B-8FD3-B7B49AEB1B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BD2310-F960-4A3B-A1E6-FCB72AA56E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DE2B30-2923-49EC-8292-9E9C8C0B23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591097-EE86-41E6-A0CA-F5D86EB514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9DF963D-AD04-4D04-A5DB-A84E76DED2CF}"/>
              </a:ext>
            </a:extLst>
          </p:cNvPr>
          <p:cNvSpPr>
            <a:spLocks noGrp="1"/>
          </p:cNvSpPr>
          <p:nvPr>
            <p:ph type="dt" sz="half" idx="10"/>
          </p:nvPr>
        </p:nvSpPr>
        <p:spPr/>
        <p:txBody>
          <a:bodyPr/>
          <a:lstStyle/>
          <a:p>
            <a:fld id="{19038829-8841-47FE-8D42-46C2F38FC920}" type="datetimeFigureOut">
              <a:rPr lang="en-GB" smtClean="0"/>
              <a:t>22/02/2023</a:t>
            </a:fld>
            <a:endParaRPr lang="en-GB"/>
          </a:p>
        </p:txBody>
      </p:sp>
      <p:sp>
        <p:nvSpPr>
          <p:cNvPr id="8" name="Footer Placeholder 7">
            <a:extLst>
              <a:ext uri="{FF2B5EF4-FFF2-40B4-BE49-F238E27FC236}">
                <a16:creationId xmlns:a16="http://schemas.microsoft.com/office/drawing/2014/main" id="{2D9CB493-0232-48EE-8D45-E749615213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50ED1F4-CBFC-4412-B94D-B6D79BC16342}"/>
              </a:ext>
            </a:extLst>
          </p:cNvPr>
          <p:cNvSpPr>
            <a:spLocks noGrp="1"/>
          </p:cNvSpPr>
          <p:nvPr>
            <p:ph type="sldNum" sz="quarter" idx="12"/>
          </p:nvPr>
        </p:nvSpPr>
        <p:spPr/>
        <p:txBody>
          <a:bodyPr/>
          <a:lstStyle/>
          <a:p>
            <a:fld id="{549D2719-34A6-4D51-81D1-8279855DB8BB}" type="slidenum">
              <a:rPr lang="en-GB" smtClean="0"/>
              <a:t>‹#›</a:t>
            </a:fld>
            <a:endParaRPr lang="en-GB"/>
          </a:p>
        </p:txBody>
      </p:sp>
    </p:spTree>
    <p:extLst>
      <p:ext uri="{BB962C8B-B14F-4D97-AF65-F5344CB8AC3E}">
        <p14:creationId xmlns:p14="http://schemas.microsoft.com/office/powerpoint/2010/main" val="2674051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BF293-D228-41FC-8EE9-5306FD4ECF3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0E86B-BEAD-414A-A2BD-0815885B073E}"/>
              </a:ext>
            </a:extLst>
          </p:cNvPr>
          <p:cNvSpPr>
            <a:spLocks noGrp="1"/>
          </p:cNvSpPr>
          <p:nvPr>
            <p:ph type="dt" sz="half" idx="10"/>
          </p:nvPr>
        </p:nvSpPr>
        <p:spPr/>
        <p:txBody>
          <a:bodyPr/>
          <a:lstStyle/>
          <a:p>
            <a:fld id="{19038829-8841-47FE-8D42-46C2F38FC920}" type="datetimeFigureOut">
              <a:rPr lang="en-GB" smtClean="0"/>
              <a:t>22/02/2023</a:t>
            </a:fld>
            <a:endParaRPr lang="en-GB"/>
          </a:p>
        </p:txBody>
      </p:sp>
      <p:sp>
        <p:nvSpPr>
          <p:cNvPr id="4" name="Footer Placeholder 3">
            <a:extLst>
              <a:ext uri="{FF2B5EF4-FFF2-40B4-BE49-F238E27FC236}">
                <a16:creationId xmlns:a16="http://schemas.microsoft.com/office/drawing/2014/main" id="{957D3937-AFAB-417E-931A-8FC8D597D40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F8300AA-FB1F-4666-A042-EDB36E354A16}"/>
              </a:ext>
            </a:extLst>
          </p:cNvPr>
          <p:cNvSpPr>
            <a:spLocks noGrp="1"/>
          </p:cNvSpPr>
          <p:nvPr>
            <p:ph type="sldNum" sz="quarter" idx="12"/>
          </p:nvPr>
        </p:nvSpPr>
        <p:spPr/>
        <p:txBody>
          <a:bodyPr/>
          <a:lstStyle/>
          <a:p>
            <a:fld id="{549D2719-34A6-4D51-81D1-8279855DB8BB}" type="slidenum">
              <a:rPr lang="en-GB" smtClean="0"/>
              <a:t>‹#›</a:t>
            </a:fld>
            <a:endParaRPr lang="en-GB"/>
          </a:p>
        </p:txBody>
      </p:sp>
    </p:spTree>
    <p:extLst>
      <p:ext uri="{BB962C8B-B14F-4D97-AF65-F5344CB8AC3E}">
        <p14:creationId xmlns:p14="http://schemas.microsoft.com/office/powerpoint/2010/main" val="39417411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E4B256-F478-4EC7-A6BD-53E6DA6E2155}"/>
              </a:ext>
            </a:extLst>
          </p:cNvPr>
          <p:cNvSpPr>
            <a:spLocks noGrp="1"/>
          </p:cNvSpPr>
          <p:nvPr>
            <p:ph type="dt" sz="half" idx="10"/>
          </p:nvPr>
        </p:nvSpPr>
        <p:spPr/>
        <p:txBody>
          <a:bodyPr/>
          <a:lstStyle/>
          <a:p>
            <a:fld id="{19038829-8841-47FE-8D42-46C2F38FC920}" type="datetimeFigureOut">
              <a:rPr lang="en-GB" smtClean="0"/>
              <a:t>22/02/2023</a:t>
            </a:fld>
            <a:endParaRPr lang="en-GB"/>
          </a:p>
        </p:txBody>
      </p:sp>
      <p:sp>
        <p:nvSpPr>
          <p:cNvPr id="3" name="Footer Placeholder 2">
            <a:extLst>
              <a:ext uri="{FF2B5EF4-FFF2-40B4-BE49-F238E27FC236}">
                <a16:creationId xmlns:a16="http://schemas.microsoft.com/office/drawing/2014/main" id="{C7F47429-5AA4-44D6-AE76-3731F855DC7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DF801A7-64FE-45CE-B1E2-55F5520613CA}"/>
              </a:ext>
            </a:extLst>
          </p:cNvPr>
          <p:cNvSpPr>
            <a:spLocks noGrp="1"/>
          </p:cNvSpPr>
          <p:nvPr>
            <p:ph type="sldNum" sz="quarter" idx="12"/>
          </p:nvPr>
        </p:nvSpPr>
        <p:spPr/>
        <p:txBody>
          <a:bodyPr/>
          <a:lstStyle/>
          <a:p>
            <a:fld id="{549D2719-34A6-4D51-81D1-8279855DB8BB}" type="slidenum">
              <a:rPr lang="en-GB" smtClean="0"/>
              <a:t>‹#›</a:t>
            </a:fld>
            <a:endParaRPr lang="en-GB"/>
          </a:p>
        </p:txBody>
      </p:sp>
    </p:spTree>
    <p:extLst>
      <p:ext uri="{BB962C8B-B14F-4D97-AF65-F5344CB8AC3E}">
        <p14:creationId xmlns:p14="http://schemas.microsoft.com/office/powerpoint/2010/main" val="2577292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ockholm Water Priz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B00581-D544-0944-A916-208BA53B5853}"/>
              </a:ext>
            </a:extLst>
          </p:cNvPr>
          <p:cNvSpPr>
            <a:spLocks noGrp="1"/>
          </p:cNvSpPr>
          <p:nvPr>
            <p:ph type="ctrTitle" hasCustomPrompt="1"/>
          </p:nvPr>
        </p:nvSpPr>
        <p:spPr>
          <a:xfrm>
            <a:off x="694306" y="1395478"/>
            <a:ext cx="5843663" cy="2387600"/>
          </a:xfrm>
        </p:spPr>
        <p:txBody>
          <a:bodyPr anchor="b"/>
          <a:lstStyle>
            <a:lvl1pPr algn="l">
              <a:defRPr sz="6000" b="1" i="0">
                <a:solidFill>
                  <a:schemeClr val="bg1"/>
                </a:solidFill>
                <a:latin typeface="KievitOT-Bold" panose="020B0504020101020102" pitchFamily="34" charset="77"/>
              </a:defRPr>
            </a:lvl1pPr>
          </a:lstStyle>
          <a:p>
            <a:r>
              <a:rPr lang="en-GB"/>
              <a:t>Click to Edit SIWI Title Slide</a:t>
            </a:r>
            <a:endParaRPr lang="en-SE"/>
          </a:p>
        </p:txBody>
      </p:sp>
      <p:sp>
        <p:nvSpPr>
          <p:cNvPr id="5" name="Subtitle 2">
            <a:extLst>
              <a:ext uri="{FF2B5EF4-FFF2-40B4-BE49-F238E27FC236}">
                <a16:creationId xmlns:a16="http://schemas.microsoft.com/office/drawing/2014/main" id="{8515FBB8-696B-424C-A7BF-F696F63D0C6F}"/>
              </a:ext>
            </a:extLst>
          </p:cNvPr>
          <p:cNvSpPr>
            <a:spLocks noGrp="1"/>
          </p:cNvSpPr>
          <p:nvPr>
            <p:ph type="subTitle" idx="1" hasCustomPrompt="1"/>
          </p:nvPr>
        </p:nvSpPr>
        <p:spPr>
          <a:xfrm>
            <a:off x="694306" y="3801504"/>
            <a:ext cx="7116878" cy="392156"/>
          </a:xfrm>
        </p:spPr>
        <p:txBody>
          <a:bodyPr/>
          <a:lstStyle>
            <a:lvl1pPr marL="0" indent="0" algn="l">
              <a:buNone/>
              <a:defRPr sz="2400" b="0" i="0">
                <a:solidFill>
                  <a:schemeClr val="bg1"/>
                </a:solidFill>
                <a:latin typeface="KievitOT-Regular" panose="020B0504020101020102"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 with more explanation</a:t>
            </a:r>
            <a:endParaRPr lang="en-SE"/>
          </a:p>
        </p:txBody>
      </p:sp>
    </p:spTree>
    <p:extLst>
      <p:ext uri="{BB962C8B-B14F-4D97-AF65-F5344CB8AC3E}">
        <p14:creationId xmlns:p14="http://schemas.microsoft.com/office/powerpoint/2010/main" val="1170648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E19E-E78B-4DED-8B80-624E767ECC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0E5061-C0F8-4D18-966A-915282C201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229CE88-075A-4DE8-BBB8-C6E4CB7D7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2DCE1F-EF4D-4364-BFB0-8EB9DC8465C2}"/>
              </a:ext>
            </a:extLst>
          </p:cNvPr>
          <p:cNvSpPr>
            <a:spLocks noGrp="1"/>
          </p:cNvSpPr>
          <p:nvPr>
            <p:ph type="dt" sz="half" idx="10"/>
          </p:nvPr>
        </p:nvSpPr>
        <p:spPr/>
        <p:txBody>
          <a:bodyPr/>
          <a:lstStyle/>
          <a:p>
            <a:fld id="{19038829-8841-47FE-8D42-46C2F38FC920}" type="datetimeFigureOut">
              <a:rPr lang="en-GB" smtClean="0"/>
              <a:t>22/02/2023</a:t>
            </a:fld>
            <a:endParaRPr lang="en-GB"/>
          </a:p>
        </p:txBody>
      </p:sp>
      <p:sp>
        <p:nvSpPr>
          <p:cNvPr id="6" name="Footer Placeholder 5">
            <a:extLst>
              <a:ext uri="{FF2B5EF4-FFF2-40B4-BE49-F238E27FC236}">
                <a16:creationId xmlns:a16="http://schemas.microsoft.com/office/drawing/2014/main" id="{FA1F2FE1-8A43-4D2B-838E-3C96BB3A73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E28A47-797F-423E-B12E-72D278D28767}"/>
              </a:ext>
            </a:extLst>
          </p:cNvPr>
          <p:cNvSpPr>
            <a:spLocks noGrp="1"/>
          </p:cNvSpPr>
          <p:nvPr>
            <p:ph type="sldNum" sz="quarter" idx="12"/>
          </p:nvPr>
        </p:nvSpPr>
        <p:spPr/>
        <p:txBody>
          <a:bodyPr/>
          <a:lstStyle/>
          <a:p>
            <a:fld id="{549D2719-34A6-4D51-81D1-8279855DB8BB}" type="slidenum">
              <a:rPr lang="en-GB" smtClean="0"/>
              <a:t>‹#›</a:t>
            </a:fld>
            <a:endParaRPr lang="en-GB"/>
          </a:p>
        </p:txBody>
      </p:sp>
    </p:spTree>
    <p:extLst>
      <p:ext uri="{BB962C8B-B14F-4D97-AF65-F5344CB8AC3E}">
        <p14:creationId xmlns:p14="http://schemas.microsoft.com/office/powerpoint/2010/main" val="4989746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52881-732E-45B1-B2FE-CB6367C7FC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6F4A292-D442-4148-8783-6165646C76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C9E7593-2FE8-40CC-896B-D1C2AD6B85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C6A6DB-F767-43A4-89AD-811C6AFA70D6}"/>
              </a:ext>
            </a:extLst>
          </p:cNvPr>
          <p:cNvSpPr>
            <a:spLocks noGrp="1"/>
          </p:cNvSpPr>
          <p:nvPr>
            <p:ph type="dt" sz="half" idx="10"/>
          </p:nvPr>
        </p:nvSpPr>
        <p:spPr/>
        <p:txBody>
          <a:bodyPr/>
          <a:lstStyle/>
          <a:p>
            <a:fld id="{19038829-8841-47FE-8D42-46C2F38FC920}" type="datetimeFigureOut">
              <a:rPr lang="en-GB" smtClean="0"/>
              <a:t>22/02/2023</a:t>
            </a:fld>
            <a:endParaRPr lang="en-GB"/>
          </a:p>
        </p:txBody>
      </p:sp>
      <p:sp>
        <p:nvSpPr>
          <p:cNvPr id="6" name="Footer Placeholder 5">
            <a:extLst>
              <a:ext uri="{FF2B5EF4-FFF2-40B4-BE49-F238E27FC236}">
                <a16:creationId xmlns:a16="http://schemas.microsoft.com/office/drawing/2014/main" id="{2F652FBA-8F69-4B8A-9692-DED889A5E3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BD574B-8E4B-4C9C-B61A-75032C16AD50}"/>
              </a:ext>
            </a:extLst>
          </p:cNvPr>
          <p:cNvSpPr>
            <a:spLocks noGrp="1"/>
          </p:cNvSpPr>
          <p:nvPr>
            <p:ph type="sldNum" sz="quarter" idx="12"/>
          </p:nvPr>
        </p:nvSpPr>
        <p:spPr/>
        <p:txBody>
          <a:bodyPr/>
          <a:lstStyle/>
          <a:p>
            <a:fld id="{549D2719-34A6-4D51-81D1-8279855DB8BB}" type="slidenum">
              <a:rPr lang="en-GB" smtClean="0"/>
              <a:t>‹#›</a:t>
            </a:fld>
            <a:endParaRPr lang="en-GB"/>
          </a:p>
        </p:txBody>
      </p:sp>
    </p:spTree>
    <p:extLst>
      <p:ext uri="{BB962C8B-B14F-4D97-AF65-F5344CB8AC3E}">
        <p14:creationId xmlns:p14="http://schemas.microsoft.com/office/powerpoint/2010/main" val="1771965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B5C91-F6BD-4E69-ACBC-69285E8E9C0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49D0F7-618E-4050-AEA5-70C0AE3FAB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FB9908-6E95-4E80-8856-3C88CFDFB893}"/>
              </a:ext>
            </a:extLst>
          </p:cNvPr>
          <p:cNvSpPr>
            <a:spLocks noGrp="1"/>
          </p:cNvSpPr>
          <p:nvPr>
            <p:ph type="dt" sz="half" idx="10"/>
          </p:nvPr>
        </p:nvSpPr>
        <p:spPr/>
        <p:txBody>
          <a:bodyPr/>
          <a:lstStyle/>
          <a:p>
            <a:fld id="{19038829-8841-47FE-8D42-46C2F38FC920}" type="datetimeFigureOut">
              <a:rPr lang="en-GB" smtClean="0"/>
              <a:t>22/02/2023</a:t>
            </a:fld>
            <a:endParaRPr lang="en-GB"/>
          </a:p>
        </p:txBody>
      </p:sp>
      <p:sp>
        <p:nvSpPr>
          <p:cNvPr id="5" name="Footer Placeholder 4">
            <a:extLst>
              <a:ext uri="{FF2B5EF4-FFF2-40B4-BE49-F238E27FC236}">
                <a16:creationId xmlns:a16="http://schemas.microsoft.com/office/drawing/2014/main" id="{DDCC70F3-078A-40A8-9C35-0BC9769303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22E411-ECA7-43D5-918B-2396A8F1A2EA}"/>
              </a:ext>
            </a:extLst>
          </p:cNvPr>
          <p:cNvSpPr>
            <a:spLocks noGrp="1"/>
          </p:cNvSpPr>
          <p:nvPr>
            <p:ph type="sldNum" sz="quarter" idx="12"/>
          </p:nvPr>
        </p:nvSpPr>
        <p:spPr/>
        <p:txBody>
          <a:bodyPr/>
          <a:lstStyle/>
          <a:p>
            <a:fld id="{549D2719-34A6-4D51-81D1-8279855DB8BB}" type="slidenum">
              <a:rPr lang="en-GB" smtClean="0"/>
              <a:t>‹#›</a:t>
            </a:fld>
            <a:endParaRPr lang="en-GB"/>
          </a:p>
        </p:txBody>
      </p:sp>
    </p:spTree>
    <p:extLst>
      <p:ext uri="{BB962C8B-B14F-4D97-AF65-F5344CB8AC3E}">
        <p14:creationId xmlns:p14="http://schemas.microsoft.com/office/powerpoint/2010/main" val="7092204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2E2AA4-4B23-4679-ACDE-9E9E6AE29C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35BBAC-1D61-4125-9B0E-8BE6389B35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7B1AD9-FC4D-4D95-8DC8-29D22CBDB112}"/>
              </a:ext>
            </a:extLst>
          </p:cNvPr>
          <p:cNvSpPr>
            <a:spLocks noGrp="1"/>
          </p:cNvSpPr>
          <p:nvPr>
            <p:ph type="dt" sz="half" idx="10"/>
          </p:nvPr>
        </p:nvSpPr>
        <p:spPr/>
        <p:txBody>
          <a:bodyPr/>
          <a:lstStyle/>
          <a:p>
            <a:fld id="{19038829-8841-47FE-8D42-46C2F38FC920}" type="datetimeFigureOut">
              <a:rPr lang="en-GB" smtClean="0"/>
              <a:t>22/02/2023</a:t>
            </a:fld>
            <a:endParaRPr lang="en-GB"/>
          </a:p>
        </p:txBody>
      </p:sp>
      <p:sp>
        <p:nvSpPr>
          <p:cNvPr id="5" name="Footer Placeholder 4">
            <a:extLst>
              <a:ext uri="{FF2B5EF4-FFF2-40B4-BE49-F238E27FC236}">
                <a16:creationId xmlns:a16="http://schemas.microsoft.com/office/drawing/2014/main" id="{62222BDB-EACA-4EB3-9C86-FAF579ADA3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83B7CF-B757-4BA1-AF2F-365E36DC7EE2}"/>
              </a:ext>
            </a:extLst>
          </p:cNvPr>
          <p:cNvSpPr>
            <a:spLocks noGrp="1"/>
          </p:cNvSpPr>
          <p:nvPr>
            <p:ph type="sldNum" sz="quarter" idx="12"/>
          </p:nvPr>
        </p:nvSpPr>
        <p:spPr/>
        <p:txBody>
          <a:bodyPr/>
          <a:lstStyle/>
          <a:p>
            <a:fld id="{549D2719-34A6-4D51-81D1-8279855DB8BB}" type="slidenum">
              <a:rPr lang="en-GB" smtClean="0"/>
              <a:t>‹#›</a:t>
            </a:fld>
            <a:endParaRPr lang="en-GB"/>
          </a:p>
        </p:txBody>
      </p:sp>
    </p:spTree>
    <p:extLst>
      <p:ext uri="{BB962C8B-B14F-4D97-AF65-F5344CB8AC3E}">
        <p14:creationId xmlns:p14="http://schemas.microsoft.com/office/powerpoint/2010/main" val="28146870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79D78-76AF-2144-8D2E-660BB310863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8233A42-179B-804A-A9CB-F4723EFD19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DF67573-9386-5E4C-A351-83433A90E899}"/>
              </a:ext>
            </a:extLst>
          </p:cNvPr>
          <p:cNvSpPr>
            <a:spLocks noGrp="1"/>
          </p:cNvSpPr>
          <p:nvPr>
            <p:ph type="dt" sz="half" idx="10"/>
          </p:nvPr>
        </p:nvSpPr>
        <p:spPr/>
        <p:txBody>
          <a:bodyPr/>
          <a:lstStyle/>
          <a:p>
            <a:fld id="{FACB8436-06B4-E24A-9E49-95810391E41C}" type="datetimeFigureOut">
              <a:rPr lang="en-US" smtClean="0"/>
              <a:t>22-Feb-23</a:t>
            </a:fld>
            <a:endParaRPr lang="en-US"/>
          </a:p>
        </p:txBody>
      </p:sp>
      <p:sp>
        <p:nvSpPr>
          <p:cNvPr id="5" name="Footer Placeholder 4">
            <a:extLst>
              <a:ext uri="{FF2B5EF4-FFF2-40B4-BE49-F238E27FC236}">
                <a16:creationId xmlns:a16="http://schemas.microsoft.com/office/drawing/2014/main" id="{9E9146E4-51CE-8F4E-BC0F-E6D2D2E529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E20F8C-A80A-4241-BDA9-1FE579A8032E}"/>
              </a:ext>
            </a:extLst>
          </p:cNvPr>
          <p:cNvSpPr>
            <a:spLocks noGrp="1"/>
          </p:cNvSpPr>
          <p:nvPr>
            <p:ph type="sldNum" sz="quarter" idx="12"/>
          </p:nvPr>
        </p:nvSpPr>
        <p:spPr/>
        <p:txBody>
          <a:bodyPr/>
          <a:lstStyle/>
          <a:p>
            <a:fld id="{D949079F-867C-3049-A9CD-A4131F758290}" type="slidenum">
              <a:rPr lang="en-US" smtClean="0"/>
              <a:t>‹#›</a:t>
            </a:fld>
            <a:endParaRPr lang="en-US"/>
          </a:p>
        </p:txBody>
      </p:sp>
    </p:spTree>
    <p:extLst>
      <p:ext uri="{BB962C8B-B14F-4D97-AF65-F5344CB8AC3E}">
        <p14:creationId xmlns:p14="http://schemas.microsoft.com/office/powerpoint/2010/main" val="4623115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79D78-76AF-2144-8D2E-660BB3108634}"/>
              </a:ext>
            </a:extLst>
          </p:cNvPr>
          <p:cNvSpPr>
            <a:spLocks noGrp="1"/>
          </p:cNvSpPr>
          <p:nvPr>
            <p:ph type="ctrTitle" hasCustomPrompt="1"/>
          </p:nvPr>
        </p:nvSpPr>
        <p:spPr>
          <a:xfrm>
            <a:off x="530258" y="575036"/>
            <a:ext cx="5861116" cy="1809946"/>
          </a:xfrm>
        </p:spPr>
        <p:txBody>
          <a:bodyPr anchor="b"/>
          <a:lstStyle>
            <a:lvl1pPr algn="l">
              <a:defRPr sz="6000">
                <a:solidFill>
                  <a:schemeClr val="bg1"/>
                </a:solidFill>
              </a:defRPr>
            </a:lvl1pPr>
          </a:lstStyle>
          <a:p>
            <a:r>
              <a:rPr lang="en-GB"/>
              <a:t>01.</a:t>
            </a:r>
            <a:br>
              <a:rPr lang="en-GB"/>
            </a:br>
            <a:r>
              <a:rPr lang="en-GB"/>
              <a:t>Chapter Title</a:t>
            </a:r>
            <a:endParaRPr lang="en-US"/>
          </a:p>
        </p:txBody>
      </p:sp>
      <p:sp>
        <p:nvSpPr>
          <p:cNvPr id="27" name="Picture Placeholder 26">
            <a:extLst>
              <a:ext uri="{FF2B5EF4-FFF2-40B4-BE49-F238E27FC236}">
                <a16:creationId xmlns:a16="http://schemas.microsoft.com/office/drawing/2014/main" id="{071D836D-1A16-F441-A757-3C9447A9EBBA}"/>
              </a:ext>
            </a:extLst>
          </p:cNvPr>
          <p:cNvSpPr>
            <a:spLocks noGrp="1"/>
          </p:cNvSpPr>
          <p:nvPr>
            <p:ph type="pic" sz="quarter" idx="10"/>
          </p:nvPr>
        </p:nvSpPr>
        <p:spPr>
          <a:xfrm>
            <a:off x="7202488" y="0"/>
            <a:ext cx="4989512" cy="6858000"/>
          </a:xfrm>
        </p:spPr>
        <p:txBody>
          <a:bodyPr/>
          <a:lstStyle>
            <a:lvl1pPr>
              <a:defRPr>
                <a:solidFill>
                  <a:schemeClr val="bg1"/>
                </a:solidFill>
              </a:defRPr>
            </a:lvl1pPr>
          </a:lstStyle>
          <a:p>
            <a:r>
              <a:rPr lang="en-US"/>
              <a:t>Click icon to add picture</a:t>
            </a:r>
          </a:p>
        </p:txBody>
      </p:sp>
      <p:sp>
        <p:nvSpPr>
          <p:cNvPr id="33" name="Text Placeholder 32">
            <a:extLst>
              <a:ext uri="{FF2B5EF4-FFF2-40B4-BE49-F238E27FC236}">
                <a16:creationId xmlns:a16="http://schemas.microsoft.com/office/drawing/2014/main" id="{87218413-DD37-7442-9AB4-EB8095BA0FB4}"/>
              </a:ext>
            </a:extLst>
          </p:cNvPr>
          <p:cNvSpPr>
            <a:spLocks noGrp="1"/>
          </p:cNvSpPr>
          <p:nvPr>
            <p:ph type="body" sz="quarter" idx="11" hasCustomPrompt="1"/>
          </p:nvPr>
        </p:nvSpPr>
        <p:spPr>
          <a:xfrm>
            <a:off x="530225" y="2724150"/>
            <a:ext cx="5861050" cy="3243263"/>
          </a:xfrm>
        </p:spPr>
        <p:txBody>
          <a:bodyPr>
            <a:normAutofit/>
          </a:bodyPr>
          <a:lstStyle>
            <a:lvl1pPr marL="0" indent="0">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Introduce chapter here</a:t>
            </a:r>
            <a:endParaRPr lang="en-US"/>
          </a:p>
        </p:txBody>
      </p:sp>
    </p:spTree>
    <p:extLst>
      <p:ext uri="{BB962C8B-B14F-4D97-AF65-F5344CB8AC3E}">
        <p14:creationId xmlns:p14="http://schemas.microsoft.com/office/powerpoint/2010/main" val="2815187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79D78-76AF-2144-8D2E-660BB3108634}"/>
              </a:ext>
            </a:extLst>
          </p:cNvPr>
          <p:cNvSpPr>
            <a:spLocks noGrp="1"/>
          </p:cNvSpPr>
          <p:nvPr>
            <p:ph type="ctrTitle" hasCustomPrompt="1"/>
          </p:nvPr>
        </p:nvSpPr>
        <p:spPr>
          <a:xfrm>
            <a:off x="530258" y="575036"/>
            <a:ext cx="5861116" cy="1809946"/>
          </a:xfrm>
        </p:spPr>
        <p:txBody>
          <a:bodyPr anchor="b"/>
          <a:lstStyle>
            <a:lvl1pPr algn="l">
              <a:defRPr sz="6000">
                <a:solidFill>
                  <a:schemeClr val="accent1"/>
                </a:solidFill>
              </a:defRPr>
            </a:lvl1pPr>
          </a:lstStyle>
          <a:p>
            <a:r>
              <a:rPr lang="en-GB"/>
              <a:t>01.</a:t>
            </a:r>
            <a:br>
              <a:rPr lang="en-GB"/>
            </a:br>
            <a:r>
              <a:rPr lang="en-GB"/>
              <a:t>Chapter Title</a:t>
            </a:r>
            <a:endParaRPr lang="en-US"/>
          </a:p>
        </p:txBody>
      </p:sp>
      <p:sp>
        <p:nvSpPr>
          <p:cNvPr id="27" name="Picture Placeholder 26">
            <a:extLst>
              <a:ext uri="{FF2B5EF4-FFF2-40B4-BE49-F238E27FC236}">
                <a16:creationId xmlns:a16="http://schemas.microsoft.com/office/drawing/2014/main" id="{071D836D-1A16-F441-A757-3C9447A9EBBA}"/>
              </a:ext>
            </a:extLst>
          </p:cNvPr>
          <p:cNvSpPr>
            <a:spLocks noGrp="1"/>
          </p:cNvSpPr>
          <p:nvPr>
            <p:ph type="pic" sz="quarter" idx="10"/>
          </p:nvPr>
        </p:nvSpPr>
        <p:spPr>
          <a:xfrm>
            <a:off x="7202488" y="0"/>
            <a:ext cx="4989512" cy="6858000"/>
          </a:xfrm>
        </p:spPr>
        <p:txBody>
          <a:bodyPr/>
          <a:lstStyle>
            <a:lvl1pPr>
              <a:defRPr>
                <a:solidFill>
                  <a:schemeClr val="accent1"/>
                </a:solidFill>
              </a:defRPr>
            </a:lvl1pPr>
          </a:lstStyle>
          <a:p>
            <a:r>
              <a:rPr lang="en-US"/>
              <a:t>Click icon to add picture</a:t>
            </a:r>
          </a:p>
        </p:txBody>
      </p:sp>
      <p:sp>
        <p:nvSpPr>
          <p:cNvPr id="33" name="Text Placeholder 32">
            <a:extLst>
              <a:ext uri="{FF2B5EF4-FFF2-40B4-BE49-F238E27FC236}">
                <a16:creationId xmlns:a16="http://schemas.microsoft.com/office/drawing/2014/main" id="{87218413-DD37-7442-9AB4-EB8095BA0FB4}"/>
              </a:ext>
            </a:extLst>
          </p:cNvPr>
          <p:cNvSpPr>
            <a:spLocks noGrp="1"/>
          </p:cNvSpPr>
          <p:nvPr>
            <p:ph type="body" sz="quarter" idx="11" hasCustomPrompt="1"/>
          </p:nvPr>
        </p:nvSpPr>
        <p:spPr>
          <a:xfrm>
            <a:off x="530225" y="2724150"/>
            <a:ext cx="5861050" cy="3243263"/>
          </a:xfrm>
        </p:spPr>
        <p:txBody>
          <a:bodyPr>
            <a:normAutofit/>
          </a:bodyPr>
          <a:lstStyle>
            <a:lvl1pPr marL="0" indent="0">
              <a:buNone/>
              <a:defRPr sz="2000">
                <a:solidFill>
                  <a:schemeClr val="accent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Introduce chapter here</a:t>
            </a:r>
            <a:endParaRPr lang="en-US"/>
          </a:p>
        </p:txBody>
      </p:sp>
    </p:spTree>
    <p:extLst>
      <p:ext uri="{BB962C8B-B14F-4D97-AF65-F5344CB8AC3E}">
        <p14:creationId xmlns:p14="http://schemas.microsoft.com/office/powerpoint/2010/main" val="7105985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8F992-A74A-ED4B-B690-F6C3CD78E74E}"/>
              </a:ext>
            </a:extLst>
          </p:cNvPr>
          <p:cNvSpPr>
            <a:spLocks noGrp="1"/>
          </p:cNvSpPr>
          <p:nvPr>
            <p:ph type="title"/>
          </p:nvPr>
        </p:nvSpPr>
        <p:spPr/>
        <p:txBody>
          <a:bodyPr/>
          <a:lstStyle>
            <a:lvl1pPr>
              <a:defRPr>
                <a:solidFill>
                  <a:schemeClr val="accent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B8CD1AB-FA57-2C4A-BE1B-EAA17C92B023}"/>
              </a:ext>
            </a:extLst>
          </p:cNvPr>
          <p:cNvSpPr>
            <a:spLocks noGrp="1"/>
          </p:cNvSpPr>
          <p:nvPr>
            <p:ph idx="1"/>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4A7C46-BF12-0443-8F05-58EB407FE068}"/>
              </a:ext>
            </a:extLst>
          </p:cNvPr>
          <p:cNvSpPr>
            <a:spLocks noGrp="1"/>
          </p:cNvSpPr>
          <p:nvPr>
            <p:ph type="dt" sz="half" idx="10"/>
          </p:nvPr>
        </p:nvSpPr>
        <p:spPr/>
        <p:txBody>
          <a:bodyPr/>
          <a:lstStyle/>
          <a:p>
            <a:fld id="{FACB8436-06B4-E24A-9E49-95810391E41C}" type="datetimeFigureOut">
              <a:rPr lang="en-US" smtClean="0"/>
              <a:t>22-Feb-23</a:t>
            </a:fld>
            <a:endParaRPr lang="en-US"/>
          </a:p>
        </p:txBody>
      </p:sp>
      <p:sp>
        <p:nvSpPr>
          <p:cNvPr id="5" name="Footer Placeholder 4">
            <a:extLst>
              <a:ext uri="{FF2B5EF4-FFF2-40B4-BE49-F238E27FC236}">
                <a16:creationId xmlns:a16="http://schemas.microsoft.com/office/drawing/2014/main" id="{2C58A0A7-1F43-9348-BC0C-7A35B5E25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42EEA-4677-414E-86C4-3952C301AE18}"/>
              </a:ext>
            </a:extLst>
          </p:cNvPr>
          <p:cNvSpPr>
            <a:spLocks noGrp="1"/>
          </p:cNvSpPr>
          <p:nvPr>
            <p:ph type="sldNum" sz="quarter" idx="12"/>
          </p:nvPr>
        </p:nvSpPr>
        <p:spPr/>
        <p:txBody>
          <a:bodyPr/>
          <a:lstStyle/>
          <a:p>
            <a:fld id="{D949079F-867C-3049-A9CD-A4131F758290}" type="slidenum">
              <a:rPr lang="en-US" smtClean="0"/>
              <a:t>‹#›</a:t>
            </a:fld>
            <a:endParaRPr lang="en-US"/>
          </a:p>
        </p:txBody>
      </p:sp>
    </p:spTree>
    <p:extLst>
      <p:ext uri="{BB962C8B-B14F-4D97-AF65-F5344CB8AC3E}">
        <p14:creationId xmlns:p14="http://schemas.microsoft.com/office/powerpoint/2010/main" val="23052743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8F992-A74A-ED4B-B690-F6C3CD78E74E}"/>
              </a:ext>
            </a:extLst>
          </p:cNvPr>
          <p:cNvSpPr>
            <a:spLocks noGrp="1"/>
          </p:cNvSpPr>
          <p:nvPr>
            <p:ph type="title"/>
          </p:nvPr>
        </p:nvSpPr>
        <p:spPr/>
        <p:txBody>
          <a:bodyPr/>
          <a:lstStyle>
            <a:lvl1pPr>
              <a:defRPr>
                <a:solidFill>
                  <a:schemeClr val="accent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B8CD1AB-FA57-2C4A-BE1B-EAA17C92B023}"/>
              </a:ext>
            </a:extLst>
          </p:cNvPr>
          <p:cNvSpPr>
            <a:spLocks noGrp="1"/>
          </p:cNvSpPr>
          <p:nvPr>
            <p:ph idx="1" hasCustomPrompt="1"/>
          </p:nvPr>
        </p:nvSpPr>
        <p:spPr/>
        <p:txBody>
          <a:bodyPr/>
          <a:lstStyle>
            <a:lvl1pPr marL="0" indent="0">
              <a:buNone/>
              <a:defRPr lang="en-GB" b="0" i="0" u="none" strike="noStrike" smtClean="0">
                <a:effectLst/>
                <a:latin typeface="MetaPro-Medi" panose="020B0504030101020102" pitchFamily="34" charset="0"/>
              </a:defRPr>
            </a:lvl1pPr>
            <a:lvl2pPr marL="457200" indent="0">
              <a:buNone/>
              <a:defRPr>
                <a:solidFill>
                  <a:schemeClr val="accent2"/>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en-GB"/>
              <a:t>This is a sample paragraph.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endParaRPr lang="en-US"/>
          </a:p>
        </p:txBody>
      </p:sp>
    </p:spTree>
    <p:extLst>
      <p:ext uri="{BB962C8B-B14F-4D97-AF65-F5344CB8AC3E}">
        <p14:creationId xmlns:p14="http://schemas.microsoft.com/office/powerpoint/2010/main" val="20809682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6B7B2-73DC-204A-9FE8-139D74B2C17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BCA5367-A322-7040-94F6-232159AE68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7C09378-E77E-FB4A-919D-39522A756549}"/>
              </a:ext>
            </a:extLst>
          </p:cNvPr>
          <p:cNvSpPr>
            <a:spLocks noGrp="1"/>
          </p:cNvSpPr>
          <p:nvPr>
            <p:ph type="dt" sz="half" idx="10"/>
          </p:nvPr>
        </p:nvSpPr>
        <p:spPr/>
        <p:txBody>
          <a:bodyPr/>
          <a:lstStyle/>
          <a:p>
            <a:fld id="{FACB8436-06B4-E24A-9E49-95810391E41C}" type="datetimeFigureOut">
              <a:rPr lang="en-US" smtClean="0"/>
              <a:t>22-Feb-23</a:t>
            </a:fld>
            <a:endParaRPr lang="en-US"/>
          </a:p>
        </p:txBody>
      </p:sp>
      <p:sp>
        <p:nvSpPr>
          <p:cNvPr id="5" name="Footer Placeholder 4">
            <a:extLst>
              <a:ext uri="{FF2B5EF4-FFF2-40B4-BE49-F238E27FC236}">
                <a16:creationId xmlns:a16="http://schemas.microsoft.com/office/drawing/2014/main" id="{8AAE89D9-F6DC-4146-86E8-D0A6BBC19B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B9612A-5BFE-6B4A-80F1-7980CF0D505C}"/>
              </a:ext>
            </a:extLst>
          </p:cNvPr>
          <p:cNvSpPr>
            <a:spLocks noGrp="1"/>
          </p:cNvSpPr>
          <p:nvPr>
            <p:ph type="sldNum" sz="quarter" idx="12"/>
          </p:nvPr>
        </p:nvSpPr>
        <p:spPr/>
        <p:txBody>
          <a:bodyPr/>
          <a:lstStyle/>
          <a:p>
            <a:fld id="{D949079F-867C-3049-A9CD-A4131F758290}" type="slidenum">
              <a:rPr lang="en-US" smtClean="0"/>
              <a:t>‹#›</a:t>
            </a:fld>
            <a:endParaRPr lang="en-US"/>
          </a:p>
        </p:txBody>
      </p:sp>
    </p:spTree>
    <p:extLst>
      <p:ext uri="{BB962C8B-B14F-4D97-AF65-F5344CB8AC3E}">
        <p14:creationId xmlns:p14="http://schemas.microsoft.com/office/powerpoint/2010/main" val="2940733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JWP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6494A76-91DC-9E4F-B6A0-F35DC43409F4}"/>
              </a:ext>
            </a:extLst>
          </p:cNvPr>
          <p:cNvSpPr>
            <a:spLocks noGrp="1"/>
          </p:cNvSpPr>
          <p:nvPr>
            <p:ph type="ctrTitle" hasCustomPrompt="1"/>
          </p:nvPr>
        </p:nvSpPr>
        <p:spPr>
          <a:xfrm>
            <a:off x="694306" y="1395478"/>
            <a:ext cx="5843663" cy="2387600"/>
          </a:xfrm>
        </p:spPr>
        <p:txBody>
          <a:bodyPr anchor="b"/>
          <a:lstStyle>
            <a:lvl1pPr algn="l">
              <a:defRPr sz="6000" b="1" i="0">
                <a:solidFill>
                  <a:schemeClr val="bg1"/>
                </a:solidFill>
                <a:latin typeface="KievitOT-Bold" panose="020B0504020101020102" pitchFamily="34" charset="77"/>
              </a:defRPr>
            </a:lvl1pPr>
          </a:lstStyle>
          <a:p>
            <a:r>
              <a:rPr lang="en-GB"/>
              <a:t>Click to Edit SIWI Title Slide</a:t>
            </a:r>
            <a:endParaRPr lang="en-SE"/>
          </a:p>
        </p:txBody>
      </p:sp>
      <p:sp>
        <p:nvSpPr>
          <p:cNvPr id="5" name="Subtitle 2">
            <a:extLst>
              <a:ext uri="{FF2B5EF4-FFF2-40B4-BE49-F238E27FC236}">
                <a16:creationId xmlns:a16="http://schemas.microsoft.com/office/drawing/2014/main" id="{F5174E83-9C1C-CD4E-B296-124BF1999F62}"/>
              </a:ext>
            </a:extLst>
          </p:cNvPr>
          <p:cNvSpPr>
            <a:spLocks noGrp="1"/>
          </p:cNvSpPr>
          <p:nvPr>
            <p:ph type="subTitle" idx="1" hasCustomPrompt="1"/>
          </p:nvPr>
        </p:nvSpPr>
        <p:spPr>
          <a:xfrm>
            <a:off x="694306" y="3801504"/>
            <a:ext cx="7116878" cy="392156"/>
          </a:xfrm>
        </p:spPr>
        <p:txBody>
          <a:bodyPr/>
          <a:lstStyle>
            <a:lvl1pPr marL="0" indent="0" algn="l">
              <a:buNone/>
              <a:defRPr sz="2400" b="0" i="0">
                <a:solidFill>
                  <a:schemeClr val="bg1"/>
                </a:solidFill>
                <a:latin typeface="KievitOT-Regular" panose="020B0504020101020102"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 with more explanation</a:t>
            </a:r>
            <a:endParaRPr lang="en-SE"/>
          </a:p>
        </p:txBody>
      </p:sp>
    </p:spTree>
    <p:extLst>
      <p:ext uri="{BB962C8B-B14F-4D97-AF65-F5344CB8AC3E}">
        <p14:creationId xmlns:p14="http://schemas.microsoft.com/office/powerpoint/2010/main" val="19544319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653A9-7D0E-E94F-8F55-748D5411D28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612B847-A802-E84B-A191-993D1FCA40D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84FB66A-902E-7E47-9225-87888CDDE1F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D5CD056-0FF1-F84F-94A8-111309C5068D}"/>
              </a:ext>
            </a:extLst>
          </p:cNvPr>
          <p:cNvSpPr>
            <a:spLocks noGrp="1"/>
          </p:cNvSpPr>
          <p:nvPr>
            <p:ph type="dt" sz="half" idx="10"/>
          </p:nvPr>
        </p:nvSpPr>
        <p:spPr/>
        <p:txBody>
          <a:bodyPr/>
          <a:lstStyle/>
          <a:p>
            <a:fld id="{FACB8436-06B4-E24A-9E49-95810391E41C}" type="datetimeFigureOut">
              <a:rPr lang="en-US" smtClean="0"/>
              <a:t>22-Feb-23</a:t>
            </a:fld>
            <a:endParaRPr lang="en-US"/>
          </a:p>
        </p:txBody>
      </p:sp>
      <p:sp>
        <p:nvSpPr>
          <p:cNvPr id="6" name="Footer Placeholder 5">
            <a:extLst>
              <a:ext uri="{FF2B5EF4-FFF2-40B4-BE49-F238E27FC236}">
                <a16:creationId xmlns:a16="http://schemas.microsoft.com/office/drawing/2014/main" id="{7F238259-A02D-2540-ABA3-6D6C0A071F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FE0DBE-4C4D-5948-81A1-C10F8DBF3D77}"/>
              </a:ext>
            </a:extLst>
          </p:cNvPr>
          <p:cNvSpPr>
            <a:spLocks noGrp="1"/>
          </p:cNvSpPr>
          <p:nvPr>
            <p:ph type="sldNum" sz="quarter" idx="12"/>
          </p:nvPr>
        </p:nvSpPr>
        <p:spPr/>
        <p:txBody>
          <a:bodyPr/>
          <a:lstStyle/>
          <a:p>
            <a:fld id="{D949079F-867C-3049-A9CD-A4131F758290}" type="slidenum">
              <a:rPr lang="en-US" smtClean="0"/>
              <a:t>‹#›</a:t>
            </a:fld>
            <a:endParaRPr lang="en-US"/>
          </a:p>
        </p:txBody>
      </p:sp>
    </p:spTree>
    <p:extLst>
      <p:ext uri="{BB962C8B-B14F-4D97-AF65-F5344CB8AC3E}">
        <p14:creationId xmlns:p14="http://schemas.microsoft.com/office/powerpoint/2010/main" val="14949676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B5AF8-DB4A-A648-BE2C-EC4380AF7E8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A64E039-D044-604E-8509-D75DE6F3EB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2878A40-22F8-1F4C-A61B-B11A06B94B5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FFDC50E-B290-A641-94A5-71C815F34E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0B8A766-CA64-9148-9D70-D783A08966F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6F6F6AE-9CD6-CE43-90F8-71E85BF55E53}"/>
              </a:ext>
            </a:extLst>
          </p:cNvPr>
          <p:cNvSpPr>
            <a:spLocks noGrp="1"/>
          </p:cNvSpPr>
          <p:nvPr>
            <p:ph type="dt" sz="half" idx="10"/>
          </p:nvPr>
        </p:nvSpPr>
        <p:spPr/>
        <p:txBody>
          <a:bodyPr/>
          <a:lstStyle/>
          <a:p>
            <a:fld id="{FACB8436-06B4-E24A-9E49-95810391E41C}" type="datetimeFigureOut">
              <a:rPr lang="en-US" smtClean="0"/>
              <a:t>22-Feb-23</a:t>
            </a:fld>
            <a:endParaRPr lang="en-US"/>
          </a:p>
        </p:txBody>
      </p:sp>
      <p:sp>
        <p:nvSpPr>
          <p:cNvPr id="8" name="Footer Placeholder 7">
            <a:extLst>
              <a:ext uri="{FF2B5EF4-FFF2-40B4-BE49-F238E27FC236}">
                <a16:creationId xmlns:a16="http://schemas.microsoft.com/office/drawing/2014/main" id="{301E411F-BD36-E34D-9519-18686C310C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B6BA02-1F0E-2049-B075-AE73DE2B0DDB}"/>
              </a:ext>
            </a:extLst>
          </p:cNvPr>
          <p:cNvSpPr>
            <a:spLocks noGrp="1"/>
          </p:cNvSpPr>
          <p:nvPr>
            <p:ph type="sldNum" sz="quarter" idx="12"/>
          </p:nvPr>
        </p:nvSpPr>
        <p:spPr/>
        <p:txBody>
          <a:bodyPr/>
          <a:lstStyle/>
          <a:p>
            <a:fld id="{D949079F-867C-3049-A9CD-A4131F758290}" type="slidenum">
              <a:rPr lang="en-US" smtClean="0"/>
              <a:t>‹#›</a:t>
            </a:fld>
            <a:endParaRPr lang="en-US"/>
          </a:p>
        </p:txBody>
      </p:sp>
    </p:spTree>
    <p:extLst>
      <p:ext uri="{BB962C8B-B14F-4D97-AF65-F5344CB8AC3E}">
        <p14:creationId xmlns:p14="http://schemas.microsoft.com/office/powerpoint/2010/main" val="11028940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B25A7-15C2-2B45-AFFC-408767B56A5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6B84AA7-7CE6-314E-91AD-FFF6659200F4}"/>
              </a:ext>
            </a:extLst>
          </p:cNvPr>
          <p:cNvSpPr>
            <a:spLocks noGrp="1"/>
          </p:cNvSpPr>
          <p:nvPr>
            <p:ph type="dt" sz="half" idx="10"/>
          </p:nvPr>
        </p:nvSpPr>
        <p:spPr/>
        <p:txBody>
          <a:bodyPr/>
          <a:lstStyle/>
          <a:p>
            <a:fld id="{FACB8436-06B4-E24A-9E49-95810391E41C}" type="datetimeFigureOut">
              <a:rPr lang="en-US" smtClean="0"/>
              <a:t>22-Feb-23</a:t>
            </a:fld>
            <a:endParaRPr lang="en-US"/>
          </a:p>
        </p:txBody>
      </p:sp>
      <p:sp>
        <p:nvSpPr>
          <p:cNvPr id="4" name="Footer Placeholder 3">
            <a:extLst>
              <a:ext uri="{FF2B5EF4-FFF2-40B4-BE49-F238E27FC236}">
                <a16:creationId xmlns:a16="http://schemas.microsoft.com/office/drawing/2014/main" id="{5DF24BD5-6385-ED48-B79F-A366222275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60B104-E946-854E-9832-616F010E7C0F}"/>
              </a:ext>
            </a:extLst>
          </p:cNvPr>
          <p:cNvSpPr>
            <a:spLocks noGrp="1"/>
          </p:cNvSpPr>
          <p:nvPr>
            <p:ph type="sldNum" sz="quarter" idx="12"/>
          </p:nvPr>
        </p:nvSpPr>
        <p:spPr/>
        <p:txBody>
          <a:bodyPr/>
          <a:lstStyle/>
          <a:p>
            <a:fld id="{D949079F-867C-3049-A9CD-A4131F758290}" type="slidenum">
              <a:rPr lang="en-US" smtClean="0"/>
              <a:t>‹#›</a:t>
            </a:fld>
            <a:endParaRPr lang="en-US"/>
          </a:p>
        </p:txBody>
      </p:sp>
    </p:spTree>
    <p:extLst>
      <p:ext uri="{BB962C8B-B14F-4D97-AF65-F5344CB8AC3E}">
        <p14:creationId xmlns:p14="http://schemas.microsoft.com/office/powerpoint/2010/main" val="1813761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62D409-8004-7342-AF20-33618B00F265}"/>
              </a:ext>
            </a:extLst>
          </p:cNvPr>
          <p:cNvSpPr>
            <a:spLocks noGrp="1"/>
          </p:cNvSpPr>
          <p:nvPr>
            <p:ph type="dt" sz="half" idx="10"/>
          </p:nvPr>
        </p:nvSpPr>
        <p:spPr/>
        <p:txBody>
          <a:bodyPr/>
          <a:lstStyle/>
          <a:p>
            <a:fld id="{FACB8436-06B4-E24A-9E49-95810391E41C}" type="datetimeFigureOut">
              <a:rPr lang="en-US" smtClean="0"/>
              <a:t>22-Feb-23</a:t>
            </a:fld>
            <a:endParaRPr lang="en-US"/>
          </a:p>
        </p:txBody>
      </p:sp>
      <p:sp>
        <p:nvSpPr>
          <p:cNvPr id="3" name="Footer Placeholder 2">
            <a:extLst>
              <a:ext uri="{FF2B5EF4-FFF2-40B4-BE49-F238E27FC236}">
                <a16:creationId xmlns:a16="http://schemas.microsoft.com/office/drawing/2014/main" id="{66FD32C9-413F-1B4F-85DB-E904DBB73E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56856F-E98D-4446-84BA-DCAF35F0BFE3}"/>
              </a:ext>
            </a:extLst>
          </p:cNvPr>
          <p:cNvSpPr>
            <a:spLocks noGrp="1"/>
          </p:cNvSpPr>
          <p:nvPr>
            <p:ph type="sldNum" sz="quarter" idx="12"/>
          </p:nvPr>
        </p:nvSpPr>
        <p:spPr/>
        <p:txBody>
          <a:bodyPr/>
          <a:lstStyle/>
          <a:p>
            <a:fld id="{D949079F-867C-3049-A9CD-A4131F758290}" type="slidenum">
              <a:rPr lang="en-US" smtClean="0"/>
              <a:t>‹#›</a:t>
            </a:fld>
            <a:endParaRPr lang="en-US"/>
          </a:p>
        </p:txBody>
      </p:sp>
    </p:spTree>
    <p:extLst>
      <p:ext uri="{BB962C8B-B14F-4D97-AF65-F5344CB8AC3E}">
        <p14:creationId xmlns:p14="http://schemas.microsoft.com/office/powerpoint/2010/main" val="36569569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B70AA-64C3-C643-A7C3-D90CE10F53F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7E1EF65-8506-6640-A441-6A5ED2659C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9481A53-1430-4644-B4CC-0ADCF875F0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34D5095-17B2-AD43-9147-031066999230}"/>
              </a:ext>
            </a:extLst>
          </p:cNvPr>
          <p:cNvSpPr>
            <a:spLocks noGrp="1"/>
          </p:cNvSpPr>
          <p:nvPr>
            <p:ph type="dt" sz="half" idx="10"/>
          </p:nvPr>
        </p:nvSpPr>
        <p:spPr/>
        <p:txBody>
          <a:bodyPr/>
          <a:lstStyle/>
          <a:p>
            <a:fld id="{FACB8436-06B4-E24A-9E49-95810391E41C}" type="datetimeFigureOut">
              <a:rPr lang="en-US" smtClean="0"/>
              <a:t>22-Feb-23</a:t>
            </a:fld>
            <a:endParaRPr lang="en-US"/>
          </a:p>
        </p:txBody>
      </p:sp>
      <p:sp>
        <p:nvSpPr>
          <p:cNvPr id="6" name="Footer Placeholder 5">
            <a:extLst>
              <a:ext uri="{FF2B5EF4-FFF2-40B4-BE49-F238E27FC236}">
                <a16:creationId xmlns:a16="http://schemas.microsoft.com/office/drawing/2014/main" id="{A73B8A23-487D-8443-901A-120099056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929872-910B-CC46-9AFE-79DF4B35E7F2}"/>
              </a:ext>
            </a:extLst>
          </p:cNvPr>
          <p:cNvSpPr>
            <a:spLocks noGrp="1"/>
          </p:cNvSpPr>
          <p:nvPr>
            <p:ph type="sldNum" sz="quarter" idx="12"/>
          </p:nvPr>
        </p:nvSpPr>
        <p:spPr/>
        <p:txBody>
          <a:bodyPr/>
          <a:lstStyle/>
          <a:p>
            <a:fld id="{D949079F-867C-3049-A9CD-A4131F758290}" type="slidenum">
              <a:rPr lang="en-US" smtClean="0"/>
              <a:t>‹#›</a:t>
            </a:fld>
            <a:endParaRPr lang="en-US"/>
          </a:p>
        </p:txBody>
      </p:sp>
    </p:spTree>
    <p:extLst>
      <p:ext uri="{BB962C8B-B14F-4D97-AF65-F5344CB8AC3E}">
        <p14:creationId xmlns:p14="http://schemas.microsoft.com/office/powerpoint/2010/main" val="23130905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99551-2A34-6747-B23A-EF2B2182465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D6C26DD-E54B-5649-A9DD-EA8CF89471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B060EA-B588-3D4B-AEA9-A18FCCDFA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3B0FF77-39A4-9647-AE00-19AA8E61EF95}"/>
              </a:ext>
            </a:extLst>
          </p:cNvPr>
          <p:cNvSpPr>
            <a:spLocks noGrp="1"/>
          </p:cNvSpPr>
          <p:nvPr>
            <p:ph type="dt" sz="half" idx="10"/>
          </p:nvPr>
        </p:nvSpPr>
        <p:spPr/>
        <p:txBody>
          <a:bodyPr/>
          <a:lstStyle/>
          <a:p>
            <a:fld id="{FACB8436-06B4-E24A-9E49-95810391E41C}" type="datetimeFigureOut">
              <a:rPr lang="en-US" smtClean="0"/>
              <a:t>22-Feb-23</a:t>
            </a:fld>
            <a:endParaRPr lang="en-US"/>
          </a:p>
        </p:txBody>
      </p:sp>
      <p:sp>
        <p:nvSpPr>
          <p:cNvPr id="6" name="Footer Placeholder 5">
            <a:extLst>
              <a:ext uri="{FF2B5EF4-FFF2-40B4-BE49-F238E27FC236}">
                <a16:creationId xmlns:a16="http://schemas.microsoft.com/office/drawing/2014/main" id="{A1B950CA-6C5A-9B46-A548-4A5EE8526D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534F3A-DEDF-FF4A-97CB-8F3DC3D4297C}"/>
              </a:ext>
            </a:extLst>
          </p:cNvPr>
          <p:cNvSpPr>
            <a:spLocks noGrp="1"/>
          </p:cNvSpPr>
          <p:nvPr>
            <p:ph type="sldNum" sz="quarter" idx="12"/>
          </p:nvPr>
        </p:nvSpPr>
        <p:spPr/>
        <p:txBody>
          <a:bodyPr/>
          <a:lstStyle/>
          <a:p>
            <a:fld id="{D949079F-867C-3049-A9CD-A4131F758290}" type="slidenum">
              <a:rPr lang="en-US" smtClean="0"/>
              <a:t>‹#›</a:t>
            </a:fld>
            <a:endParaRPr lang="en-US"/>
          </a:p>
        </p:txBody>
      </p:sp>
    </p:spTree>
    <p:extLst>
      <p:ext uri="{BB962C8B-B14F-4D97-AF65-F5344CB8AC3E}">
        <p14:creationId xmlns:p14="http://schemas.microsoft.com/office/powerpoint/2010/main" val="29720031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99AAC-22FF-5540-9ADE-74747FA2238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67140D0-9F7C-F345-9808-0639FB37950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11B8C1-DBE5-3548-91B9-3DBE9C8D5A53}"/>
              </a:ext>
            </a:extLst>
          </p:cNvPr>
          <p:cNvSpPr>
            <a:spLocks noGrp="1"/>
          </p:cNvSpPr>
          <p:nvPr>
            <p:ph type="dt" sz="half" idx="10"/>
          </p:nvPr>
        </p:nvSpPr>
        <p:spPr/>
        <p:txBody>
          <a:bodyPr/>
          <a:lstStyle/>
          <a:p>
            <a:fld id="{FACB8436-06B4-E24A-9E49-95810391E41C}" type="datetimeFigureOut">
              <a:rPr lang="en-US" smtClean="0"/>
              <a:t>22-Feb-23</a:t>
            </a:fld>
            <a:endParaRPr lang="en-US"/>
          </a:p>
        </p:txBody>
      </p:sp>
      <p:sp>
        <p:nvSpPr>
          <p:cNvPr id="5" name="Footer Placeholder 4">
            <a:extLst>
              <a:ext uri="{FF2B5EF4-FFF2-40B4-BE49-F238E27FC236}">
                <a16:creationId xmlns:a16="http://schemas.microsoft.com/office/drawing/2014/main" id="{C390B5B8-80B5-A448-8D84-42482085D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9DCC72-30B1-834C-808B-90134D5FB715}"/>
              </a:ext>
            </a:extLst>
          </p:cNvPr>
          <p:cNvSpPr>
            <a:spLocks noGrp="1"/>
          </p:cNvSpPr>
          <p:nvPr>
            <p:ph type="sldNum" sz="quarter" idx="12"/>
          </p:nvPr>
        </p:nvSpPr>
        <p:spPr/>
        <p:txBody>
          <a:bodyPr/>
          <a:lstStyle/>
          <a:p>
            <a:fld id="{D949079F-867C-3049-A9CD-A4131F758290}" type="slidenum">
              <a:rPr lang="en-US" smtClean="0"/>
              <a:t>‹#›</a:t>
            </a:fld>
            <a:endParaRPr lang="en-US"/>
          </a:p>
        </p:txBody>
      </p:sp>
    </p:spTree>
    <p:extLst>
      <p:ext uri="{BB962C8B-B14F-4D97-AF65-F5344CB8AC3E}">
        <p14:creationId xmlns:p14="http://schemas.microsoft.com/office/powerpoint/2010/main" val="41319163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1FE6B1-9A17-5444-ADEA-782D9014559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779E31A-0E1C-6742-A618-0CCE11E0977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BA9E8B5-A29A-BF4B-87F1-2EBEE8223EDF}"/>
              </a:ext>
            </a:extLst>
          </p:cNvPr>
          <p:cNvSpPr>
            <a:spLocks noGrp="1"/>
          </p:cNvSpPr>
          <p:nvPr>
            <p:ph type="dt" sz="half" idx="10"/>
          </p:nvPr>
        </p:nvSpPr>
        <p:spPr/>
        <p:txBody>
          <a:bodyPr/>
          <a:lstStyle/>
          <a:p>
            <a:fld id="{FACB8436-06B4-E24A-9E49-95810391E41C}" type="datetimeFigureOut">
              <a:rPr lang="en-US" smtClean="0"/>
              <a:t>22-Feb-23</a:t>
            </a:fld>
            <a:endParaRPr lang="en-US"/>
          </a:p>
        </p:txBody>
      </p:sp>
      <p:sp>
        <p:nvSpPr>
          <p:cNvPr id="5" name="Footer Placeholder 4">
            <a:extLst>
              <a:ext uri="{FF2B5EF4-FFF2-40B4-BE49-F238E27FC236}">
                <a16:creationId xmlns:a16="http://schemas.microsoft.com/office/drawing/2014/main" id="{A6D292BA-8490-F147-AA45-46BC31C2A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75A07-4021-7445-BDC0-51799C3C157C}"/>
              </a:ext>
            </a:extLst>
          </p:cNvPr>
          <p:cNvSpPr>
            <a:spLocks noGrp="1"/>
          </p:cNvSpPr>
          <p:nvPr>
            <p:ph type="sldNum" sz="quarter" idx="12"/>
          </p:nvPr>
        </p:nvSpPr>
        <p:spPr/>
        <p:txBody>
          <a:bodyPr/>
          <a:lstStyle/>
          <a:p>
            <a:fld id="{D949079F-867C-3049-A9CD-A4131F758290}" type="slidenum">
              <a:rPr lang="en-US" smtClean="0"/>
              <a:t>‹#›</a:t>
            </a:fld>
            <a:endParaRPr lang="en-US"/>
          </a:p>
        </p:txBody>
      </p:sp>
    </p:spTree>
    <p:extLst>
      <p:ext uri="{BB962C8B-B14F-4D97-AF65-F5344CB8AC3E}">
        <p14:creationId xmlns:p14="http://schemas.microsoft.com/office/powerpoint/2010/main" val="41255432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GWP Content 2">
    <p:spTree>
      <p:nvGrpSpPr>
        <p:cNvPr id="1" name=""/>
        <p:cNvGrpSpPr/>
        <p:nvPr/>
      </p:nvGrpSpPr>
      <p:grpSpPr>
        <a:xfrm>
          <a:off x="0" y="0"/>
          <a:ext cx="0" cy="0"/>
          <a:chOff x="0" y="0"/>
          <a:chExt cx="0" cy="0"/>
        </a:xfrm>
      </p:grpSpPr>
      <p:sp>
        <p:nvSpPr>
          <p:cNvPr id="8" name="Content Placeholder 7"/>
          <p:cNvSpPr>
            <a:spLocks noGrp="1"/>
          </p:cNvSpPr>
          <p:nvPr>
            <p:ph idx="1" hasCustomPrompt="1"/>
          </p:nvPr>
        </p:nvSpPr>
        <p:spPr>
          <a:xfrm>
            <a:off x="2047261" y="1581875"/>
            <a:ext cx="8114951" cy="4544289"/>
          </a:xfrm>
          <a:prstGeom prst="rect">
            <a:avLst/>
          </a:prstGeom>
        </p:spPr>
        <p:txBody>
          <a:bodyPr/>
          <a:lstStyle>
            <a:lvl1pPr>
              <a:defRPr baseline="0"/>
            </a:lvl1pPr>
          </a:lstStyle>
          <a:p>
            <a:r>
              <a:rPr lang="en-GB"/>
              <a:t>Click to add text</a:t>
            </a:r>
          </a:p>
        </p:txBody>
      </p:sp>
      <p:sp>
        <p:nvSpPr>
          <p:cNvPr id="9" name="Text Placeholder 2"/>
          <p:cNvSpPr>
            <a:spLocks noGrp="1"/>
          </p:cNvSpPr>
          <p:nvPr>
            <p:ph type="body" sz="quarter" idx="17" hasCustomPrompt="1"/>
          </p:nvPr>
        </p:nvSpPr>
        <p:spPr>
          <a:xfrm>
            <a:off x="2047261" y="458802"/>
            <a:ext cx="7449665" cy="1123073"/>
          </a:xfrm>
          <a:prstGeom prst="rect">
            <a:avLst/>
          </a:prstGeom>
        </p:spPr>
        <p:txBody>
          <a:bodyPr/>
          <a:lstStyle>
            <a:lvl1pPr marL="0" indent="0">
              <a:buNone/>
              <a:defRPr sz="4000">
                <a:solidFill>
                  <a:srgbClr val="00B050"/>
                </a:solidFill>
                <a:latin typeface="Calibri Light" panose="020F0302020204030204" pitchFamily="34" charset="0"/>
              </a:defRPr>
            </a:lvl1pPr>
          </a:lstStyle>
          <a:p>
            <a:pPr lvl="0"/>
            <a:r>
              <a:rPr lang="en-GB"/>
              <a:t>Title</a:t>
            </a:r>
          </a:p>
        </p:txBody>
      </p:sp>
    </p:spTree>
    <p:extLst>
      <p:ext uri="{BB962C8B-B14F-4D97-AF65-F5344CB8AC3E}">
        <p14:creationId xmlns:p14="http://schemas.microsoft.com/office/powerpoint/2010/main" val="24149053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ntent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x-none" noProof="0"/>
              <a:t>Click to edit Master title style</a:t>
            </a:r>
            <a:endParaRPr lang="en-GB" noProof="0"/>
          </a:p>
        </p:txBody>
      </p:sp>
      <p:sp>
        <p:nvSpPr>
          <p:cNvPr id="8" name="Date Placeholder 2"/>
          <p:cNvSpPr>
            <a:spLocks noGrp="1"/>
          </p:cNvSpPr>
          <p:nvPr>
            <p:ph type="dt" sz="half" idx="10"/>
          </p:nvPr>
        </p:nvSpPr>
        <p:spPr>
          <a:xfrm>
            <a:off x="2627097" y="6515721"/>
            <a:ext cx="3025588" cy="176811"/>
          </a:xfrm>
        </p:spPr>
        <p:txBody>
          <a:bodyPr/>
          <a:lstStyle/>
          <a:p>
            <a:endParaRPr lang="en-GB" noProof="0"/>
          </a:p>
        </p:txBody>
      </p:sp>
      <p:sp>
        <p:nvSpPr>
          <p:cNvPr id="9" name="Footer Placeholder 3"/>
          <p:cNvSpPr>
            <a:spLocks noGrp="1"/>
          </p:cNvSpPr>
          <p:nvPr>
            <p:ph type="ftr" sz="quarter" idx="11"/>
          </p:nvPr>
        </p:nvSpPr>
        <p:spPr>
          <a:xfrm>
            <a:off x="738920" y="6515721"/>
            <a:ext cx="1888177" cy="176811"/>
          </a:xfrm>
        </p:spPr>
        <p:txBody>
          <a:bodyPr/>
          <a:lstStyle/>
          <a:p>
            <a:r>
              <a:rPr lang="en-GB" noProof="0"/>
              <a:t>© DHI</a:t>
            </a:r>
          </a:p>
        </p:txBody>
      </p:sp>
      <p:sp>
        <p:nvSpPr>
          <p:cNvPr id="10" name="Slide Number Placeholder 4"/>
          <p:cNvSpPr>
            <a:spLocks noGrp="1"/>
          </p:cNvSpPr>
          <p:nvPr>
            <p:ph type="sldNum" sz="quarter" idx="12"/>
          </p:nvPr>
        </p:nvSpPr>
        <p:spPr>
          <a:xfrm>
            <a:off x="5652685" y="6515721"/>
            <a:ext cx="688788" cy="176811"/>
          </a:xfrm>
        </p:spPr>
        <p:txBody>
          <a:bodyPr/>
          <a:lstStyle/>
          <a:p>
            <a:r>
              <a:rPr lang="en-GB" noProof="0"/>
              <a:t>#</a:t>
            </a:r>
            <a:fld id="{EC98167B-91FF-498B-85F5-63F1D9402506}" type="slidenum">
              <a:rPr lang="en-GB" noProof="0" smtClean="0"/>
              <a:pPr/>
              <a:t>‹#›</a:t>
            </a:fld>
            <a:r>
              <a:rPr lang="en-GB" noProof="0"/>
              <a:t>  </a:t>
            </a:r>
          </a:p>
        </p:txBody>
      </p:sp>
      <p:sp>
        <p:nvSpPr>
          <p:cNvPr id="11" name="Content Placeholder 6"/>
          <p:cNvSpPr>
            <a:spLocks noGrp="1"/>
          </p:cNvSpPr>
          <p:nvPr>
            <p:ph sz="quarter" idx="13"/>
          </p:nvPr>
        </p:nvSpPr>
        <p:spPr>
          <a:xfrm>
            <a:off x="738729" y="1589743"/>
            <a:ext cx="10714567" cy="4123764"/>
          </a:xfrm>
        </p:spPr>
        <p:txBody>
          <a:bodyPr/>
          <a:lstStyle>
            <a:lvl1pPr marL="359991" indent="-359991">
              <a:buFont typeface="Arial" pitchFamily="34" charset="0"/>
              <a:buChar char="•"/>
              <a:defRPr>
                <a:solidFill>
                  <a:schemeClr val="accent3"/>
                </a:solidFill>
              </a:defRPr>
            </a:lvl1pPr>
            <a:lvl2pPr marL="719982" indent="-359991">
              <a:buFont typeface="Arial" pitchFamily="34" charset="0"/>
              <a:buChar char="−"/>
              <a:defRPr>
                <a:solidFill>
                  <a:schemeClr val="accent3"/>
                </a:solidFill>
              </a:defRPr>
            </a:lvl2pPr>
            <a:lvl3pPr marL="1079973" indent="-359991">
              <a:buFont typeface="Arial" pitchFamily="34" charset="0"/>
              <a:buChar char="•"/>
              <a:defRPr>
                <a:solidFill>
                  <a:schemeClr val="accent3"/>
                </a:solidFill>
              </a:defRPr>
            </a:lvl3pPr>
            <a:lvl4pPr marL="1439964" indent="-359991">
              <a:buFont typeface="Arial" pitchFamily="34" charset="0"/>
              <a:buChar char="−"/>
              <a:defRPr>
                <a:solidFill>
                  <a:schemeClr val="accent3"/>
                </a:solidFill>
              </a:defRPr>
            </a:lvl4pPr>
            <a:lvl5pPr marL="1799955" indent="-359991">
              <a:defRPr>
                <a:solidFill>
                  <a:schemeClr val="accent3"/>
                </a:solidFill>
              </a:defRPr>
            </a:lvl5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a:p>
        </p:txBody>
      </p:sp>
    </p:spTree>
    <p:extLst>
      <p:ext uri="{BB962C8B-B14F-4D97-AF65-F5344CB8AC3E}">
        <p14:creationId xmlns:p14="http://schemas.microsoft.com/office/powerpoint/2010/main" val="1570715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lti-partner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0115CBD-13A6-9A4F-B574-8E84C66A931D}"/>
              </a:ext>
            </a:extLst>
          </p:cNvPr>
          <p:cNvSpPr>
            <a:spLocks noGrp="1"/>
          </p:cNvSpPr>
          <p:nvPr>
            <p:ph type="ctrTitle" hasCustomPrompt="1"/>
          </p:nvPr>
        </p:nvSpPr>
        <p:spPr>
          <a:xfrm>
            <a:off x="694306" y="1395478"/>
            <a:ext cx="5843663" cy="2387600"/>
          </a:xfrm>
        </p:spPr>
        <p:txBody>
          <a:bodyPr anchor="b"/>
          <a:lstStyle>
            <a:lvl1pPr algn="l">
              <a:defRPr sz="6000" b="1" i="0">
                <a:solidFill>
                  <a:schemeClr val="tx1"/>
                </a:solidFill>
                <a:latin typeface="KievitOT-Bold" panose="020B0504020101020102" pitchFamily="34" charset="77"/>
              </a:defRPr>
            </a:lvl1pPr>
          </a:lstStyle>
          <a:p>
            <a:r>
              <a:rPr lang="en-GB"/>
              <a:t>Click to Edit SIWI Title Slide</a:t>
            </a:r>
            <a:endParaRPr lang="en-SE"/>
          </a:p>
        </p:txBody>
      </p:sp>
      <p:sp>
        <p:nvSpPr>
          <p:cNvPr id="7" name="Subtitle 2">
            <a:extLst>
              <a:ext uri="{FF2B5EF4-FFF2-40B4-BE49-F238E27FC236}">
                <a16:creationId xmlns:a16="http://schemas.microsoft.com/office/drawing/2014/main" id="{272D623E-65E1-9C4C-BC37-7C543ED2DAE5}"/>
              </a:ext>
            </a:extLst>
          </p:cNvPr>
          <p:cNvSpPr>
            <a:spLocks noGrp="1"/>
          </p:cNvSpPr>
          <p:nvPr>
            <p:ph type="subTitle" idx="1" hasCustomPrompt="1"/>
          </p:nvPr>
        </p:nvSpPr>
        <p:spPr>
          <a:xfrm>
            <a:off x="694306" y="3801504"/>
            <a:ext cx="7116878" cy="392156"/>
          </a:xfrm>
        </p:spPr>
        <p:txBody>
          <a:bodyPr/>
          <a:lstStyle>
            <a:lvl1pPr marL="0" indent="0" algn="l">
              <a:buNone/>
              <a:defRPr sz="2400" b="0" i="0">
                <a:solidFill>
                  <a:schemeClr val="tx1"/>
                </a:solidFill>
                <a:latin typeface="KievitOT-Regular" panose="020B0504020101020102"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 with more explanation</a:t>
            </a:r>
            <a:endParaRPr lang="en-SE"/>
          </a:p>
        </p:txBody>
      </p:sp>
    </p:spTree>
    <p:extLst>
      <p:ext uri="{BB962C8B-B14F-4D97-AF65-F5344CB8AC3E}">
        <p14:creationId xmlns:p14="http://schemas.microsoft.com/office/powerpoint/2010/main" val="15960155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DAAB0-11DA-0B42-A034-7E28990091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2A35E3E4-76F6-3444-9CE4-4019723D62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855BCAC4-7C05-A24A-BB54-6C8A4C662729}"/>
              </a:ext>
            </a:extLst>
          </p:cNvPr>
          <p:cNvSpPr>
            <a:spLocks noGrp="1"/>
          </p:cNvSpPr>
          <p:nvPr>
            <p:ph type="dt" sz="half" idx="10"/>
          </p:nvPr>
        </p:nvSpPr>
        <p:spPr/>
        <p:txBody>
          <a:bodyPr/>
          <a:lstStyle/>
          <a:p>
            <a:fld id="{AC2EA6B1-E283-A64B-B8BB-2CA0EBE51316}" type="datetimeFigureOut">
              <a:rPr lang="it-IT" smtClean="0"/>
              <a:t>22/02/2023</a:t>
            </a:fld>
            <a:endParaRPr lang="it-IT"/>
          </a:p>
        </p:txBody>
      </p:sp>
      <p:sp>
        <p:nvSpPr>
          <p:cNvPr id="5" name="Footer Placeholder 4">
            <a:extLst>
              <a:ext uri="{FF2B5EF4-FFF2-40B4-BE49-F238E27FC236}">
                <a16:creationId xmlns:a16="http://schemas.microsoft.com/office/drawing/2014/main" id="{79885378-CB4A-C145-AE4B-C566366FBB15}"/>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361A5C0B-2D13-8442-8CAB-CAFD0ECCCFB3}"/>
              </a:ext>
            </a:extLst>
          </p:cNvPr>
          <p:cNvSpPr>
            <a:spLocks noGrp="1"/>
          </p:cNvSpPr>
          <p:nvPr>
            <p:ph type="sldNum" sz="quarter" idx="12"/>
          </p:nvPr>
        </p:nvSpPr>
        <p:spPr/>
        <p:txBody>
          <a:bodyPr/>
          <a:lstStyle/>
          <a:p>
            <a:fld id="{4323C085-2BE3-AA4D-AC75-942825E373FA}" type="slidenum">
              <a:rPr lang="it-IT" smtClean="0"/>
              <a:t>‹#›</a:t>
            </a:fld>
            <a:endParaRPr lang="it-IT"/>
          </a:p>
        </p:txBody>
      </p:sp>
    </p:spTree>
    <p:extLst>
      <p:ext uri="{BB962C8B-B14F-4D97-AF65-F5344CB8AC3E}">
        <p14:creationId xmlns:p14="http://schemas.microsoft.com/office/powerpoint/2010/main" val="31342598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7621B-6264-3F4B-BB3F-1A8EAE730008}"/>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967F26ED-6F7E-5344-A04A-09151A5C6E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9E790CA2-458D-194F-B3D6-51386C7F8801}"/>
              </a:ext>
            </a:extLst>
          </p:cNvPr>
          <p:cNvSpPr>
            <a:spLocks noGrp="1"/>
          </p:cNvSpPr>
          <p:nvPr>
            <p:ph type="dt" sz="half" idx="10"/>
          </p:nvPr>
        </p:nvSpPr>
        <p:spPr/>
        <p:txBody>
          <a:bodyPr/>
          <a:lstStyle/>
          <a:p>
            <a:fld id="{AC2EA6B1-E283-A64B-B8BB-2CA0EBE51316}" type="datetimeFigureOut">
              <a:rPr lang="it-IT" smtClean="0"/>
              <a:t>22/02/2023</a:t>
            </a:fld>
            <a:endParaRPr lang="it-IT"/>
          </a:p>
        </p:txBody>
      </p:sp>
      <p:sp>
        <p:nvSpPr>
          <p:cNvPr id="5" name="Footer Placeholder 4">
            <a:extLst>
              <a:ext uri="{FF2B5EF4-FFF2-40B4-BE49-F238E27FC236}">
                <a16:creationId xmlns:a16="http://schemas.microsoft.com/office/drawing/2014/main" id="{AD6DD731-3592-F647-AFE1-3BB9891C483C}"/>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3DE14289-964D-E44D-89E0-DED0A6CA2235}"/>
              </a:ext>
            </a:extLst>
          </p:cNvPr>
          <p:cNvSpPr>
            <a:spLocks noGrp="1"/>
          </p:cNvSpPr>
          <p:nvPr>
            <p:ph type="sldNum" sz="quarter" idx="12"/>
          </p:nvPr>
        </p:nvSpPr>
        <p:spPr/>
        <p:txBody>
          <a:bodyPr/>
          <a:lstStyle/>
          <a:p>
            <a:fld id="{4323C085-2BE3-AA4D-AC75-942825E373FA}" type="slidenum">
              <a:rPr lang="it-IT" smtClean="0"/>
              <a:t>‹#›</a:t>
            </a:fld>
            <a:endParaRPr lang="it-IT"/>
          </a:p>
        </p:txBody>
      </p:sp>
    </p:spTree>
    <p:extLst>
      <p:ext uri="{BB962C8B-B14F-4D97-AF65-F5344CB8AC3E}">
        <p14:creationId xmlns:p14="http://schemas.microsoft.com/office/powerpoint/2010/main" val="21839947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AAF3C-18A9-574B-8C95-FD3C1E0AC7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7CAE9F83-D49F-F542-906B-14F0F22F44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139EEB4-3352-2747-B337-1A56938357FE}"/>
              </a:ext>
            </a:extLst>
          </p:cNvPr>
          <p:cNvSpPr>
            <a:spLocks noGrp="1"/>
          </p:cNvSpPr>
          <p:nvPr>
            <p:ph type="dt" sz="half" idx="10"/>
          </p:nvPr>
        </p:nvSpPr>
        <p:spPr/>
        <p:txBody>
          <a:bodyPr/>
          <a:lstStyle/>
          <a:p>
            <a:fld id="{AC2EA6B1-E283-A64B-B8BB-2CA0EBE51316}" type="datetimeFigureOut">
              <a:rPr lang="it-IT" smtClean="0"/>
              <a:t>22/02/2023</a:t>
            </a:fld>
            <a:endParaRPr lang="it-IT"/>
          </a:p>
        </p:txBody>
      </p:sp>
      <p:sp>
        <p:nvSpPr>
          <p:cNvPr id="5" name="Footer Placeholder 4">
            <a:extLst>
              <a:ext uri="{FF2B5EF4-FFF2-40B4-BE49-F238E27FC236}">
                <a16:creationId xmlns:a16="http://schemas.microsoft.com/office/drawing/2014/main" id="{A2F24D10-94D5-514F-9DAB-79F82E9CA434}"/>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07C6BDB5-9908-C742-A18D-B5BBAAB7696C}"/>
              </a:ext>
            </a:extLst>
          </p:cNvPr>
          <p:cNvSpPr>
            <a:spLocks noGrp="1"/>
          </p:cNvSpPr>
          <p:nvPr>
            <p:ph type="sldNum" sz="quarter" idx="12"/>
          </p:nvPr>
        </p:nvSpPr>
        <p:spPr/>
        <p:txBody>
          <a:bodyPr/>
          <a:lstStyle/>
          <a:p>
            <a:fld id="{4323C085-2BE3-AA4D-AC75-942825E373FA}" type="slidenum">
              <a:rPr lang="it-IT" smtClean="0"/>
              <a:t>‹#›</a:t>
            </a:fld>
            <a:endParaRPr lang="it-IT"/>
          </a:p>
        </p:txBody>
      </p:sp>
    </p:spTree>
    <p:extLst>
      <p:ext uri="{BB962C8B-B14F-4D97-AF65-F5344CB8AC3E}">
        <p14:creationId xmlns:p14="http://schemas.microsoft.com/office/powerpoint/2010/main" val="7540873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89BDD-042C-2C49-9642-472B95E58250}"/>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45A0FD89-A503-7F44-A561-40B79389E04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9561A396-03AD-1C4D-82CA-D8E355CEFD3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1B2ABBA5-CF92-E04C-8C9E-36BE7005D652}"/>
              </a:ext>
            </a:extLst>
          </p:cNvPr>
          <p:cNvSpPr>
            <a:spLocks noGrp="1"/>
          </p:cNvSpPr>
          <p:nvPr>
            <p:ph type="dt" sz="half" idx="10"/>
          </p:nvPr>
        </p:nvSpPr>
        <p:spPr/>
        <p:txBody>
          <a:bodyPr/>
          <a:lstStyle/>
          <a:p>
            <a:fld id="{AC2EA6B1-E283-A64B-B8BB-2CA0EBE51316}" type="datetimeFigureOut">
              <a:rPr lang="it-IT" smtClean="0"/>
              <a:t>22/02/2023</a:t>
            </a:fld>
            <a:endParaRPr lang="it-IT"/>
          </a:p>
        </p:txBody>
      </p:sp>
      <p:sp>
        <p:nvSpPr>
          <p:cNvPr id="6" name="Footer Placeholder 5">
            <a:extLst>
              <a:ext uri="{FF2B5EF4-FFF2-40B4-BE49-F238E27FC236}">
                <a16:creationId xmlns:a16="http://schemas.microsoft.com/office/drawing/2014/main" id="{DD96831B-8B7E-7B48-A748-F435A3A4B67F}"/>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4F0B2636-8CA9-7342-9017-78FF323DA1AB}"/>
              </a:ext>
            </a:extLst>
          </p:cNvPr>
          <p:cNvSpPr>
            <a:spLocks noGrp="1"/>
          </p:cNvSpPr>
          <p:nvPr>
            <p:ph type="sldNum" sz="quarter" idx="12"/>
          </p:nvPr>
        </p:nvSpPr>
        <p:spPr/>
        <p:txBody>
          <a:bodyPr/>
          <a:lstStyle/>
          <a:p>
            <a:fld id="{4323C085-2BE3-AA4D-AC75-942825E373FA}" type="slidenum">
              <a:rPr lang="it-IT" smtClean="0"/>
              <a:t>‹#›</a:t>
            </a:fld>
            <a:endParaRPr lang="it-IT"/>
          </a:p>
        </p:txBody>
      </p:sp>
    </p:spTree>
    <p:extLst>
      <p:ext uri="{BB962C8B-B14F-4D97-AF65-F5344CB8AC3E}">
        <p14:creationId xmlns:p14="http://schemas.microsoft.com/office/powerpoint/2010/main" val="39102724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165F9-82C4-D54B-95F1-4FA5F9BBD7E1}"/>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093C5CC7-B654-B645-9EC9-A7EDBD83D1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A1CD6F8-EE71-AD47-8272-D06FAEFA8B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DECFEF96-701F-964F-A8E1-377C528A8D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BB5FEB6-42F9-9041-9043-C41109A67A3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F5B07AE7-12EA-2E46-948D-B5628AEE0A85}"/>
              </a:ext>
            </a:extLst>
          </p:cNvPr>
          <p:cNvSpPr>
            <a:spLocks noGrp="1"/>
          </p:cNvSpPr>
          <p:nvPr>
            <p:ph type="dt" sz="half" idx="10"/>
          </p:nvPr>
        </p:nvSpPr>
        <p:spPr/>
        <p:txBody>
          <a:bodyPr/>
          <a:lstStyle/>
          <a:p>
            <a:fld id="{AC2EA6B1-E283-A64B-B8BB-2CA0EBE51316}" type="datetimeFigureOut">
              <a:rPr lang="it-IT" smtClean="0"/>
              <a:t>22/02/2023</a:t>
            </a:fld>
            <a:endParaRPr lang="it-IT"/>
          </a:p>
        </p:txBody>
      </p:sp>
      <p:sp>
        <p:nvSpPr>
          <p:cNvPr id="8" name="Footer Placeholder 7">
            <a:extLst>
              <a:ext uri="{FF2B5EF4-FFF2-40B4-BE49-F238E27FC236}">
                <a16:creationId xmlns:a16="http://schemas.microsoft.com/office/drawing/2014/main" id="{10843EF0-88A2-6A4A-BC0B-8123CF7FE26F}"/>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BE447027-9D75-5A46-8348-05325890A596}"/>
              </a:ext>
            </a:extLst>
          </p:cNvPr>
          <p:cNvSpPr>
            <a:spLocks noGrp="1"/>
          </p:cNvSpPr>
          <p:nvPr>
            <p:ph type="sldNum" sz="quarter" idx="12"/>
          </p:nvPr>
        </p:nvSpPr>
        <p:spPr/>
        <p:txBody>
          <a:bodyPr/>
          <a:lstStyle/>
          <a:p>
            <a:fld id="{4323C085-2BE3-AA4D-AC75-942825E373FA}" type="slidenum">
              <a:rPr lang="it-IT" smtClean="0"/>
              <a:t>‹#›</a:t>
            </a:fld>
            <a:endParaRPr lang="it-IT"/>
          </a:p>
        </p:txBody>
      </p:sp>
    </p:spTree>
    <p:extLst>
      <p:ext uri="{BB962C8B-B14F-4D97-AF65-F5344CB8AC3E}">
        <p14:creationId xmlns:p14="http://schemas.microsoft.com/office/powerpoint/2010/main" val="33664179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EF041-CA35-6148-99DB-1A239C31F64B}"/>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A49E64D7-896E-B248-B58E-DCA868450023}"/>
              </a:ext>
            </a:extLst>
          </p:cNvPr>
          <p:cNvSpPr>
            <a:spLocks noGrp="1"/>
          </p:cNvSpPr>
          <p:nvPr>
            <p:ph type="dt" sz="half" idx="10"/>
          </p:nvPr>
        </p:nvSpPr>
        <p:spPr/>
        <p:txBody>
          <a:bodyPr/>
          <a:lstStyle/>
          <a:p>
            <a:fld id="{AC2EA6B1-E283-A64B-B8BB-2CA0EBE51316}" type="datetimeFigureOut">
              <a:rPr lang="it-IT" smtClean="0"/>
              <a:t>22/02/2023</a:t>
            </a:fld>
            <a:endParaRPr lang="it-IT"/>
          </a:p>
        </p:txBody>
      </p:sp>
      <p:sp>
        <p:nvSpPr>
          <p:cNvPr id="4" name="Footer Placeholder 3">
            <a:extLst>
              <a:ext uri="{FF2B5EF4-FFF2-40B4-BE49-F238E27FC236}">
                <a16:creationId xmlns:a16="http://schemas.microsoft.com/office/drawing/2014/main" id="{67A58242-D8F2-CC4A-8FC8-75A1851F2391}"/>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556A333D-61D9-F841-BD1D-08AB9261C8FE}"/>
              </a:ext>
            </a:extLst>
          </p:cNvPr>
          <p:cNvSpPr>
            <a:spLocks noGrp="1"/>
          </p:cNvSpPr>
          <p:nvPr>
            <p:ph type="sldNum" sz="quarter" idx="12"/>
          </p:nvPr>
        </p:nvSpPr>
        <p:spPr/>
        <p:txBody>
          <a:bodyPr/>
          <a:lstStyle/>
          <a:p>
            <a:fld id="{4323C085-2BE3-AA4D-AC75-942825E373FA}" type="slidenum">
              <a:rPr lang="it-IT" smtClean="0"/>
              <a:t>‹#›</a:t>
            </a:fld>
            <a:endParaRPr lang="it-IT"/>
          </a:p>
        </p:txBody>
      </p:sp>
    </p:spTree>
    <p:extLst>
      <p:ext uri="{BB962C8B-B14F-4D97-AF65-F5344CB8AC3E}">
        <p14:creationId xmlns:p14="http://schemas.microsoft.com/office/powerpoint/2010/main" val="8583406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D02759-FFDE-C64A-948D-931B7ED2C708}"/>
              </a:ext>
            </a:extLst>
          </p:cNvPr>
          <p:cNvSpPr>
            <a:spLocks noGrp="1"/>
          </p:cNvSpPr>
          <p:nvPr>
            <p:ph type="dt" sz="half" idx="10"/>
          </p:nvPr>
        </p:nvSpPr>
        <p:spPr/>
        <p:txBody>
          <a:bodyPr/>
          <a:lstStyle/>
          <a:p>
            <a:fld id="{AC2EA6B1-E283-A64B-B8BB-2CA0EBE51316}" type="datetimeFigureOut">
              <a:rPr lang="it-IT" smtClean="0"/>
              <a:t>22/02/2023</a:t>
            </a:fld>
            <a:endParaRPr lang="it-IT"/>
          </a:p>
        </p:txBody>
      </p:sp>
      <p:sp>
        <p:nvSpPr>
          <p:cNvPr id="3" name="Footer Placeholder 2">
            <a:extLst>
              <a:ext uri="{FF2B5EF4-FFF2-40B4-BE49-F238E27FC236}">
                <a16:creationId xmlns:a16="http://schemas.microsoft.com/office/drawing/2014/main" id="{C8605D8E-3C1B-F344-B585-88F8156A630F}"/>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0FFB8A0C-B195-6C48-BA3E-E7B6BBD065ED}"/>
              </a:ext>
            </a:extLst>
          </p:cNvPr>
          <p:cNvSpPr>
            <a:spLocks noGrp="1"/>
          </p:cNvSpPr>
          <p:nvPr>
            <p:ph type="sldNum" sz="quarter" idx="12"/>
          </p:nvPr>
        </p:nvSpPr>
        <p:spPr/>
        <p:txBody>
          <a:bodyPr/>
          <a:lstStyle/>
          <a:p>
            <a:fld id="{4323C085-2BE3-AA4D-AC75-942825E373FA}" type="slidenum">
              <a:rPr lang="it-IT" smtClean="0"/>
              <a:t>‹#›</a:t>
            </a:fld>
            <a:endParaRPr lang="it-IT"/>
          </a:p>
        </p:txBody>
      </p:sp>
    </p:spTree>
    <p:extLst>
      <p:ext uri="{BB962C8B-B14F-4D97-AF65-F5344CB8AC3E}">
        <p14:creationId xmlns:p14="http://schemas.microsoft.com/office/powerpoint/2010/main" val="36763436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75C67-7236-3546-B260-ECE495EC38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C65773DE-A129-9840-A013-21F2A44E42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A3BDFCC9-062B-B748-98DD-9F3B796FB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064505-4601-164B-949D-A30AFC0212FB}"/>
              </a:ext>
            </a:extLst>
          </p:cNvPr>
          <p:cNvSpPr>
            <a:spLocks noGrp="1"/>
          </p:cNvSpPr>
          <p:nvPr>
            <p:ph type="dt" sz="half" idx="10"/>
          </p:nvPr>
        </p:nvSpPr>
        <p:spPr/>
        <p:txBody>
          <a:bodyPr/>
          <a:lstStyle/>
          <a:p>
            <a:fld id="{AC2EA6B1-E283-A64B-B8BB-2CA0EBE51316}" type="datetimeFigureOut">
              <a:rPr lang="it-IT" smtClean="0"/>
              <a:t>22/02/2023</a:t>
            </a:fld>
            <a:endParaRPr lang="it-IT"/>
          </a:p>
        </p:txBody>
      </p:sp>
      <p:sp>
        <p:nvSpPr>
          <p:cNvPr id="6" name="Footer Placeholder 5">
            <a:extLst>
              <a:ext uri="{FF2B5EF4-FFF2-40B4-BE49-F238E27FC236}">
                <a16:creationId xmlns:a16="http://schemas.microsoft.com/office/drawing/2014/main" id="{B3761ED0-FDD1-8A4F-8F5F-D8D300088FB0}"/>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3C94B98A-D6F5-9B4D-9222-605D7877E43F}"/>
              </a:ext>
            </a:extLst>
          </p:cNvPr>
          <p:cNvSpPr>
            <a:spLocks noGrp="1"/>
          </p:cNvSpPr>
          <p:nvPr>
            <p:ph type="sldNum" sz="quarter" idx="12"/>
          </p:nvPr>
        </p:nvSpPr>
        <p:spPr/>
        <p:txBody>
          <a:bodyPr/>
          <a:lstStyle/>
          <a:p>
            <a:fld id="{4323C085-2BE3-AA4D-AC75-942825E373FA}" type="slidenum">
              <a:rPr lang="it-IT" smtClean="0"/>
              <a:t>‹#›</a:t>
            </a:fld>
            <a:endParaRPr lang="it-IT"/>
          </a:p>
        </p:txBody>
      </p:sp>
    </p:spTree>
    <p:extLst>
      <p:ext uri="{BB962C8B-B14F-4D97-AF65-F5344CB8AC3E}">
        <p14:creationId xmlns:p14="http://schemas.microsoft.com/office/powerpoint/2010/main" val="29775816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8957-7616-C14D-884F-65D8AE1B81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827503F7-F9D7-6842-A0B7-C57244CE8B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D390C474-3B0D-F54E-8BC0-70C8516A62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78AAD6-67E5-0C4D-8791-07F3E542ADBA}"/>
              </a:ext>
            </a:extLst>
          </p:cNvPr>
          <p:cNvSpPr>
            <a:spLocks noGrp="1"/>
          </p:cNvSpPr>
          <p:nvPr>
            <p:ph type="dt" sz="half" idx="10"/>
          </p:nvPr>
        </p:nvSpPr>
        <p:spPr/>
        <p:txBody>
          <a:bodyPr/>
          <a:lstStyle/>
          <a:p>
            <a:fld id="{AC2EA6B1-E283-A64B-B8BB-2CA0EBE51316}" type="datetimeFigureOut">
              <a:rPr lang="it-IT" smtClean="0"/>
              <a:t>22/02/2023</a:t>
            </a:fld>
            <a:endParaRPr lang="it-IT"/>
          </a:p>
        </p:txBody>
      </p:sp>
      <p:sp>
        <p:nvSpPr>
          <p:cNvPr id="6" name="Footer Placeholder 5">
            <a:extLst>
              <a:ext uri="{FF2B5EF4-FFF2-40B4-BE49-F238E27FC236}">
                <a16:creationId xmlns:a16="http://schemas.microsoft.com/office/drawing/2014/main" id="{F8F83500-FA8B-014D-8CB6-EC7AB4E445C9}"/>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09C383C5-0763-BB4C-8AA8-6E1C85960440}"/>
              </a:ext>
            </a:extLst>
          </p:cNvPr>
          <p:cNvSpPr>
            <a:spLocks noGrp="1"/>
          </p:cNvSpPr>
          <p:nvPr>
            <p:ph type="sldNum" sz="quarter" idx="12"/>
          </p:nvPr>
        </p:nvSpPr>
        <p:spPr/>
        <p:txBody>
          <a:bodyPr/>
          <a:lstStyle/>
          <a:p>
            <a:fld id="{4323C085-2BE3-AA4D-AC75-942825E373FA}" type="slidenum">
              <a:rPr lang="it-IT" smtClean="0"/>
              <a:t>‹#›</a:t>
            </a:fld>
            <a:endParaRPr lang="it-IT"/>
          </a:p>
        </p:txBody>
      </p:sp>
    </p:spTree>
    <p:extLst>
      <p:ext uri="{BB962C8B-B14F-4D97-AF65-F5344CB8AC3E}">
        <p14:creationId xmlns:p14="http://schemas.microsoft.com/office/powerpoint/2010/main" val="36494484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44276-59AC-0C46-942D-1EC9A282493B}"/>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A5AF85B1-6219-E845-9438-D90CD4557E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809A9080-B9D7-E44C-86DB-5A9DAE6F3BD1}"/>
              </a:ext>
            </a:extLst>
          </p:cNvPr>
          <p:cNvSpPr>
            <a:spLocks noGrp="1"/>
          </p:cNvSpPr>
          <p:nvPr>
            <p:ph type="dt" sz="half" idx="10"/>
          </p:nvPr>
        </p:nvSpPr>
        <p:spPr/>
        <p:txBody>
          <a:bodyPr/>
          <a:lstStyle/>
          <a:p>
            <a:fld id="{AC2EA6B1-E283-A64B-B8BB-2CA0EBE51316}" type="datetimeFigureOut">
              <a:rPr lang="it-IT" smtClean="0"/>
              <a:t>22/02/2023</a:t>
            </a:fld>
            <a:endParaRPr lang="it-IT"/>
          </a:p>
        </p:txBody>
      </p:sp>
      <p:sp>
        <p:nvSpPr>
          <p:cNvPr id="5" name="Footer Placeholder 4">
            <a:extLst>
              <a:ext uri="{FF2B5EF4-FFF2-40B4-BE49-F238E27FC236}">
                <a16:creationId xmlns:a16="http://schemas.microsoft.com/office/drawing/2014/main" id="{B78CFD47-1F72-2B42-A5F9-B3A790FB4F29}"/>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DC8E9555-D368-A640-A42C-CE55BA4D669C}"/>
              </a:ext>
            </a:extLst>
          </p:cNvPr>
          <p:cNvSpPr>
            <a:spLocks noGrp="1"/>
          </p:cNvSpPr>
          <p:nvPr>
            <p:ph type="sldNum" sz="quarter" idx="12"/>
          </p:nvPr>
        </p:nvSpPr>
        <p:spPr/>
        <p:txBody>
          <a:bodyPr/>
          <a:lstStyle/>
          <a:p>
            <a:fld id="{4323C085-2BE3-AA4D-AC75-942825E373FA}" type="slidenum">
              <a:rPr lang="it-IT" smtClean="0"/>
              <a:t>‹#›</a:t>
            </a:fld>
            <a:endParaRPr lang="it-IT"/>
          </a:p>
        </p:txBody>
      </p:sp>
    </p:spTree>
    <p:extLst>
      <p:ext uri="{BB962C8B-B14F-4D97-AF65-F5344CB8AC3E}">
        <p14:creationId xmlns:p14="http://schemas.microsoft.com/office/powerpoint/2010/main" val="2387290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1BB9D2-D6B8-CB45-A68D-DD59B0A482E1}"/>
              </a:ext>
            </a:extLst>
          </p:cNvPr>
          <p:cNvSpPr>
            <a:spLocks noGrp="1"/>
          </p:cNvSpPr>
          <p:nvPr>
            <p:ph type="ctrTitle"/>
          </p:nvPr>
        </p:nvSpPr>
        <p:spPr>
          <a:xfrm>
            <a:off x="858079" y="3255377"/>
            <a:ext cx="6503504" cy="2387600"/>
          </a:xfrm>
        </p:spPr>
        <p:txBody>
          <a:bodyPr anchor="b"/>
          <a:lstStyle>
            <a:lvl1pPr algn="l">
              <a:defRPr sz="6000" b="1" i="0">
                <a:solidFill>
                  <a:schemeClr val="bg1"/>
                </a:solidFill>
                <a:latin typeface="KievitOT-Bold" panose="020B0504020101020102" pitchFamily="34" charset="77"/>
              </a:defRPr>
            </a:lvl1pPr>
          </a:lstStyle>
          <a:p>
            <a:r>
              <a:rPr lang="en-GB"/>
              <a:t>Click to edit Master title style</a:t>
            </a:r>
            <a:endParaRPr lang="en-SE"/>
          </a:p>
        </p:txBody>
      </p:sp>
      <p:sp>
        <p:nvSpPr>
          <p:cNvPr id="6" name="Subtitle 2">
            <a:extLst>
              <a:ext uri="{FF2B5EF4-FFF2-40B4-BE49-F238E27FC236}">
                <a16:creationId xmlns:a16="http://schemas.microsoft.com/office/drawing/2014/main" id="{DFB1CB7F-D87F-B549-9AA3-A93B5DDB9166}"/>
              </a:ext>
            </a:extLst>
          </p:cNvPr>
          <p:cNvSpPr>
            <a:spLocks noGrp="1"/>
          </p:cNvSpPr>
          <p:nvPr>
            <p:ph type="subTitle" idx="1" hasCustomPrompt="1"/>
          </p:nvPr>
        </p:nvSpPr>
        <p:spPr>
          <a:xfrm>
            <a:off x="858079" y="5661403"/>
            <a:ext cx="7116878" cy="392156"/>
          </a:xfrm>
        </p:spPr>
        <p:txBody>
          <a:bodyPr/>
          <a:lstStyle>
            <a:lvl1pPr marL="0" indent="0" algn="l">
              <a:buNone/>
              <a:defRPr sz="2400" b="0" i="0">
                <a:solidFill>
                  <a:schemeClr val="bg1"/>
                </a:solidFill>
                <a:latin typeface="KievitOT-Regular" panose="020B0504020101020102"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 with more explanation</a:t>
            </a:r>
            <a:endParaRPr lang="en-SE"/>
          </a:p>
        </p:txBody>
      </p:sp>
    </p:spTree>
    <p:extLst>
      <p:ext uri="{BB962C8B-B14F-4D97-AF65-F5344CB8AC3E}">
        <p14:creationId xmlns:p14="http://schemas.microsoft.com/office/powerpoint/2010/main" val="19944482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ADACC-B16F-4D4C-AB1B-CEE8636B42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FEDB8C95-04AD-E846-A757-FE1DBE6302B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9F967662-1B69-0942-9CB2-850118DCD5F0}"/>
              </a:ext>
            </a:extLst>
          </p:cNvPr>
          <p:cNvSpPr>
            <a:spLocks noGrp="1"/>
          </p:cNvSpPr>
          <p:nvPr>
            <p:ph type="dt" sz="half" idx="10"/>
          </p:nvPr>
        </p:nvSpPr>
        <p:spPr/>
        <p:txBody>
          <a:bodyPr/>
          <a:lstStyle/>
          <a:p>
            <a:fld id="{AC2EA6B1-E283-A64B-B8BB-2CA0EBE51316}" type="datetimeFigureOut">
              <a:rPr lang="it-IT" smtClean="0"/>
              <a:t>22/02/2023</a:t>
            </a:fld>
            <a:endParaRPr lang="it-IT"/>
          </a:p>
        </p:txBody>
      </p:sp>
      <p:sp>
        <p:nvSpPr>
          <p:cNvPr id="5" name="Footer Placeholder 4">
            <a:extLst>
              <a:ext uri="{FF2B5EF4-FFF2-40B4-BE49-F238E27FC236}">
                <a16:creationId xmlns:a16="http://schemas.microsoft.com/office/drawing/2014/main" id="{B0A23988-B58B-FF48-BEE3-EE13EAEAE737}"/>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BCFB2AAC-F91C-0946-A1FA-ADE8D0445F15}"/>
              </a:ext>
            </a:extLst>
          </p:cNvPr>
          <p:cNvSpPr>
            <a:spLocks noGrp="1"/>
          </p:cNvSpPr>
          <p:nvPr>
            <p:ph type="sldNum" sz="quarter" idx="12"/>
          </p:nvPr>
        </p:nvSpPr>
        <p:spPr/>
        <p:txBody>
          <a:bodyPr/>
          <a:lstStyle/>
          <a:p>
            <a:fld id="{4323C085-2BE3-AA4D-AC75-942825E373FA}" type="slidenum">
              <a:rPr lang="it-IT" smtClean="0"/>
              <a:t>‹#›</a:t>
            </a:fld>
            <a:endParaRPr lang="it-IT"/>
          </a:p>
        </p:txBody>
      </p:sp>
    </p:spTree>
    <p:extLst>
      <p:ext uri="{BB962C8B-B14F-4D97-AF65-F5344CB8AC3E}">
        <p14:creationId xmlns:p14="http://schemas.microsoft.com/office/powerpoint/2010/main" val="6816742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ntent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x-none" noProof="0"/>
              <a:t>Click to edit Master title style</a:t>
            </a:r>
            <a:endParaRPr lang="en-GB" noProof="0"/>
          </a:p>
        </p:txBody>
      </p:sp>
      <p:sp>
        <p:nvSpPr>
          <p:cNvPr id="8" name="Date Placeholder 2"/>
          <p:cNvSpPr>
            <a:spLocks noGrp="1"/>
          </p:cNvSpPr>
          <p:nvPr>
            <p:ph type="dt" sz="half" idx="10"/>
          </p:nvPr>
        </p:nvSpPr>
        <p:spPr>
          <a:xfrm>
            <a:off x="2627097" y="6515721"/>
            <a:ext cx="3025588" cy="176811"/>
          </a:xfrm>
        </p:spPr>
        <p:txBody>
          <a:bodyPr/>
          <a:lstStyle/>
          <a:p>
            <a:endParaRPr lang="en-GB" noProof="0"/>
          </a:p>
        </p:txBody>
      </p:sp>
      <p:sp>
        <p:nvSpPr>
          <p:cNvPr id="9" name="Footer Placeholder 3"/>
          <p:cNvSpPr>
            <a:spLocks noGrp="1"/>
          </p:cNvSpPr>
          <p:nvPr>
            <p:ph type="ftr" sz="quarter" idx="11"/>
          </p:nvPr>
        </p:nvSpPr>
        <p:spPr>
          <a:xfrm>
            <a:off x="738920" y="6515721"/>
            <a:ext cx="1888177" cy="176811"/>
          </a:xfrm>
        </p:spPr>
        <p:txBody>
          <a:bodyPr/>
          <a:lstStyle/>
          <a:p>
            <a:r>
              <a:rPr lang="en-GB" noProof="0"/>
              <a:t>© DHI</a:t>
            </a:r>
          </a:p>
        </p:txBody>
      </p:sp>
      <p:sp>
        <p:nvSpPr>
          <p:cNvPr id="10" name="Slide Number Placeholder 4"/>
          <p:cNvSpPr>
            <a:spLocks noGrp="1"/>
          </p:cNvSpPr>
          <p:nvPr>
            <p:ph type="sldNum" sz="quarter" idx="12"/>
          </p:nvPr>
        </p:nvSpPr>
        <p:spPr>
          <a:xfrm>
            <a:off x="5652685" y="6515721"/>
            <a:ext cx="688788" cy="176811"/>
          </a:xfrm>
        </p:spPr>
        <p:txBody>
          <a:bodyPr/>
          <a:lstStyle/>
          <a:p>
            <a:r>
              <a:rPr lang="en-GB" noProof="0"/>
              <a:t>#</a:t>
            </a:r>
            <a:fld id="{EC98167B-91FF-498B-85F5-63F1D9402506}" type="slidenum">
              <a:rPr lang="en-GB" noProof="0" smtClean="0"/>
              <a:pPr/>
              <a:t>‹#›</a:t>
            </a:fld>
            <a:r>
              <a:rPr lang="en-GB" noProof="0"/>
              <a:t>  </a:t>
            </a:r>
          </a:p>
        </p:txBody>
      </p:sp>
      <p:sp>
        <p:nvSpPr>
          <p:cNvPr id="11" name="Content Placeholder 6"/>
          <p:cNvSpPr>
            <a:spLocks noGrp="1"/>
          </p:cNvSpPr>
          <p:nvPr>
            <p:ph sz="quarter" idx="13"/>
          </p:nvPr>
        </p:nvSpPr>
        <p:spPr>
          <a:xfrm>
            <a:off x="738729" y="1589743"/>
            <a:ext cx="10714567" cy="4123764"/>
          </a:xfrm>
        </p:spPr>
        <p:txBody>
          <a:bodyPr/>
          <a:lstStyle>
            <a:lvl1pPr marL="359991" indent="-359991">
              <a:buFont typeface="Arial" pitchFamily="34" charset="0"/>
              <a:buChar char="•"/>
              <a:defRPr>
                <a:solidFill>
                  <a:schemeClr val="accent3"/>
                </a:solidFill>
              </a:defRPr>
            </a:lvl1pPr>
            <a:lvl2pPr marL="719982" indent="-359991">
              <a:buFont typeface="Arial" pitchFamily="34" charset="0"/>
              <a:buChar char="−"/>
              <a:defRPr>
                <a:solidFill>
                  <a:schemeClr val="accent3"/>
                </a:solidFill>
              </a:defRPr>
            </a:lvl2pPr>
            <a:lvl3pPr marL="1079973" indent="-359991">
              <a:buFont typeface="Arial" pitchFamily="34" charset="0"/>
              <a:buChar char="•"/>
              <a:defRPr>
                <a:solidFill>
                  <a:schemeClr val="accent3"/>
                </a:solidFill>
              </a:defRPr>
            </a:lvl3pPr>
            <a:lvl4pPr marL="1439964" indent="-359991">
              <a:buFont typeface="Arial" pitchFamily="34" charset="0"/>
              <a:buChar char="−"/>
              <a:defRPr>
                <a:solidFill>
                  <a:schemeClr val="accent3"/>
                </a:solidFill>
              </a:defRPr>
            </a:lvl4pPr>
            <a:lvl5pPr marL="1799955" indent="-359991">
              <a:defRPr>
                <a:solidFill>
                  <a:schemeClr val="accent3"/>
                </a:solidFill>
              </a:defRPr>
            </a:lvl5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a:p>
        </p:txBody>
      </p:sp>
    </p:spTree>
    <p:extLst>
      <p:ext uri="{BB962C8B-B14F-4D97-AF65-F5344CB8AC3E}">
        <p14:creationId xmlns:p14="http://schemas.microsoft.com/office/powerpoint/2010/main" val="28557191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GWP Title 1">
    <p:spTree>
      <p:nvGrpSpPr>
        <p:cNvPr id="1" name=""/>
        <p:cNvGrpSpPr/>
        <p:nvPr/>
      </p:nvGrpSpPr>
      <p:grpSpPr>
        <a:xfrm>
          <a:off x="0" y="0"/>
          <a:ext cx="0" cy="0"/>
          <a:chOff x="0" y="0"/>
          <a:chExt cx="0" cy="0"/>
        </a:xfrm>
      </p:grpSpPr>
      <p:sp>
        <p:nvSpPr>
          <p:cNvPr id="9" name="Rounded Rectangle 8"/>
          <p:cNvSpPr>
            <a:spLocks noChangeAspect="1"/>
          </p:cNvSpPr>
          <p:nvPr userDrawn="1"/>
        </p:nvSpPr>
        <p:spPr>
          <a:xfrm>
            <a:off x="4439817" y="1556792"/>
            <a:ext cx="7567534" cy="468052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Content Placeholder 6"/>
          <p:cNvSpPr>
            <a:spLocks noGrp="1"/>
          </p:cNvSpPr>
          <p:nvPr>
            <p:ph sz="quarter" idx="10" hasCustomPrompt="1"/>
          </p:nvPr>
        </p:nvSpPr>
        <p:spPr>
          <a:xfrm>
            <a:off x="5880100" y="3609975"/>
            <a:ext cx="5421313" cy="1243013"/>
          </a:xfrm>
          <a:prstGeom prst="rect">
            <a:avLst/>
          </a:prstGeom>
        </p:spPr>
        <p:txBody>
          <a:bodyPr anchor="ctr"/>
          <a:lstStyle>
            <a:lvl1pPr marL="0" indent="0" algn="r" defTabSz="914400" rtl="0" eaLnBrk="1" latinLnBrk="0" hangingPunct="1">
              <a:spcBef>
                <a:spcPct val="0"/>
              </a:spcBef>
              <a:buNone/>
              <a:defRPr lang="en-GB" sz="5400" kern="1200" dirty="0">
                <a:solidFill>
                  <a:schemeClr val="bg1"/>
                </a:solidFill>
                <a:latin typeface="Calibri" panose="020F0502020204030204" pitchFamily="34" charset="0"/>
                <a:ea typeface="+mj-ea"/>
                <a:cs typeface="+mj-cs"/>
              </a:defRPr>
            </a:lvl1pPr>
          </a:lstStyle>
          <a:p>
            <a:pPr lvl="0"/>
            <a:r>
              <a:rPr lang="en-GB"/>
              <a:t>Presentation Title</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08168" y="548680"/>
            <a:ext cx="3791712" cy="871728"/>
          </a:xfrm>
          <a:prstGeom prst="rect">
            <a:avLst/>
          </a:prstGeom>
        </p:spPr>
      </p:pic>
      <p:sp>
        <p:nvSpPr>
          <p:cNvPr id="5" name="Rounded Rectangle 4"/>
          <p:cNvSpPr>
            <a:spLocks noChangeAspect="1"/>
          </p:cNvSpPr>
          <p:nvPr userDrawn="1"/>
        </p:nvSpPr>
        <p:spPr>
          <a:xfrm>
            <a:off x="213066" y="1556792"/>
            <a:ext cx="4082735" cy="468052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ffectLst>
                <a:outerShdw blurRad="50800" dist="50800" dir="5400000" sx="1000" sy="1000" algn="ctr" rotWithShape="0">
                  <a:srgbClr val="000000"/>
                </a:outerShdw>
              </a:effectLst>
            </a:endParaRPr>
          </a:p>
        </p:txBody>
      </p:sp>
      <p:sp>
        <p:nvSpPr>
          <p:cNvPr id="10" name="TextBox 9"/>
          <p:cNvSpPr txBox="1"/>
          <p:nvPr userDrawn="1"/>
        </p:nvSpPr>
        <p:spPr>
          <a:xfrm>
            <a:off x="305979" y="4852988"/>
            <a:ext cx="3240360" cy="400110"/>
          </a:xfrm>
          <a:prstGeom prst="rect">
            <a:avLst/>
          </a:prstGeom>
          <a:noFill/>
        </p:spPr>
        <p:txBody>
          <a:bodyPr wrap="square" rtlCol="0">
            <a:spAutoFit/>
          </a:bodyPr>
          <a:lstStyle/>
          <a:p>
            <a:r>
              <a:rPr lang="en-GB" sz="2000">
                <a:solidFill>
                  <a:prstClr val="white">
                    <a:alpha val="50000"/>
                  </a:prstClr>
                </a:solidFill>
              </a:rPr>
              <a:t>a water secure world</a:t>
            </a:r>
          </a:p>
        </p:txBody>
      </p:sp>
      <p:sp>
        <p:nvSpPr>
          <p:cNvPr id="8" name="Content Placeholder 6"/>
          <p:cNvSpPr>
            <a:spLocks noGrp="1"/>
          </p:cNvSpPr>
          <p:nvPr>
            <p:ph sz="quarter" idx="12" hasCustomPrompt="1"/>
          </p:nvPr>
        </p:nvSpPr>
        <p:spPr>
          <a:xfrm>
            <a:off x="6954253" y="4852988"/>
            <a:ext cx="4347160" cy="577767"/>
          </a:xfrm>
          <a:prstGeom prst="rect">
            <a:avLst/>
          </a:prstGeom>
        </p:spPr>
        <p:txBody>
          <a:bodyPr anchor="t"/>
          <a:lstStyle>
            <a:lvl1pPr marL="0" indent="0" algn="r" defTabSz="914400" rtl="0" eaLnBrk="1" latinLnBrk="0" hangingPunct="1">
              <a:spcBef>
                <a:spcPct val="0"/>
              </a:spcBef>
              <a:buNone/>
              <a:defRPr lang="en-GB" sz="2000" kern="1200" dirty="0">
                <a:solidFill>
                  <a:schemeClr val="bg1"/>
                </a:solidFill>
                <a:latin typeface="Calibri" panose="020F0502020204030204" pitchFamily="34" charset="0"/>
                <a:ea typeface="+mj-ea"/>
                <a:cs typeface="+mj-cs"/>
              </a:defRPr>
            </a:lvl1pPr>
          </a:lstStyle>
          <a:p>
            <a:pPr lvl="0"/>
            <a:r>
              <a:rPr lang="en-GB"/>
              <a:t>Presentation sub-title</a:t>
            </a:r>
          </a:p>
        </p:txBody>
      </p:sp>
    </p:spTree>
    <p:extLst>
      <p:ext uri="{BB962C8B-B14F-4D97-AF65-F5344CB8AC3E}">
        <p14:creationId xmlns:p14="http://schemas.microsoft.com/office/powerpoint/2010/main" val="5502914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WP Title 1">
    <p:spTree>
      <p:nvGrpSpPr>
        <p:cNvPr id="1" name=""/>
        <p:cNvGrpSpPr/>
        <p:nvPr/>
      </p:nvGrpSpPr>
      <p:grpSpPr>
        <a:xfrm>
          <a:off x="0" y="0"/>
          <a:ext cx="0" cy="0"/>
          <a:chOff x="0" y="0"/>
          <a:chExt cx="0" cy="0"/>
        </a:xfrm>
      </p:grpSpPr>
      <p:sp>
        <p:nvSpPr>
          <p:cNvPr id="9" name="Rounded Rectangle 8"/>
          <p:cNvSpPr>
            <a:spLocks noChangeAspect="1"/>
          </p:cNvSpPr>
          <p:nvPr userDrawn="1"/>
        </p:nvSpPr>
        <p:spPr>
          <a:xfrm>
            <a:off x="4439817" y="1556792"/>
            <a:ext cx="7567534" cy="468052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Content Placeholder 6"/>
          <p:cNvSpPr>
            <a:spLocks noGrp="1"/>
          </p:cNvSpPr>
          <p:nvPr>
            <p:ph sz="quarter" idx="10" hasCustomPrompt="1"/>
          </p:nvPr>
        </p:nvSpPr>
        <p:spPr>
          <a:xfrm>
            <a:off x="5880100" y="3609975"/>
            <a:ext cx="5421313" cy="1243013"/>
          </a:xfrm>
          <a:prstGeom prst="rect">
            <a:avLst/>
          </a:prstGeom>
        </p:spPr>
        <p:txBody>
          <a:bodyPr anchor="ctr"/>
          <a:lstStyle>
            <a:lvl1pPr marL="0" indent="0" algn="r" defTabSz="914400" rtl="0" eaLnBrk="1" latinLnBrk="0" hangingPunct="1">
              <a:spcBef>
                <a:spcPct val="0"/>
              </a:spcBef>
              <a:buNone/>
              <a:defRPr lang="en-GB" sz="5400" kern="1200" dirty="0">
                <a:solidFill>
                  <a:schemeClr val="bg1"/>
                </a:solidFill>
                <a:latin typeface="Calibri" panose="020F0502020204030204" pitchFamily="34" charset="0"/>
                <a:ea typeface="+mj-ea"/>
                <a:cs typeface="+mj-cs"/>
              </a:defRPr>
            </a:lvl1pPr>
          </a:lstStyle>
          <a:p>
            <a:pPr lvl="0"/>
            <a:r>
              <a:rPr lang="en-GB"/>
              <a:t>Presentation Title</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08168" y="548680"/>
            <a:ext cx="3791712" cy="871728"/>
          </a:xfrm>
          <a:prstGeom prst="rect">
            <a:avLst/>
          </a:prstGeom>
        </p:spPr>
      </p:pic>
      <p:sp>
        <p:nvSpPr>
          <p:cNvPr id="5" name="Rounded Rectangle 4"/>
          <p:cNvSpPr>
            <a:spLocks noChangeAspect="1"/>
          </p:cNvSpPr>
          <p:nvPr userDrawn="1"/>
        </p:nvSpPr>
        <p:spPr>
          <a:xfrm>
            <a:off x="213066" y="1556792"/>
            <a:ext cx="4082735" cy="468052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ffectLst>
                <a:outerShdw blurRad="50800" dist="50800" dir="5400000" sx="1000" sy="1000" algn="ctr" rotWithShape="0">
                  <a:srgbClr val="000000"/>
                </a:outerShdw>
              </a:effectLst>
            </a:endParaRPr>
          </a:p>
        </p:txBody>
      </p:sp>
      <p:sp>
        <p:nvSpPr>
          <p:cNvPr id="10" name="TextBox 9"/>
          <p:cNvSpPr txBox="1"/>
          <p:nvPr userDrawn="1"/>
        </p:nvSpPr>
        <p:spPr>
          <a:xfrm>
            <a:off x="305979" y="4852988"/>
            <a:ext cx="3240360" cy="400110"/>
          </a:xfrm>
          <a:prstGeom prst="rect">
            <a:avLst/>
          </a:prstGeom>
          <a:noFill/>
        </p:spPr>
        <p:txBody>
          <a:bodyPr wrap="square" rtlCol="0">
            <a:spAutoFit/>
          </a:bodyPr>
          <a:lstStyle/>
          <a:p>
            <a:r>
              <a:rPr lang="en-GB" sz="2000">
                <a:solidFill>
                  <a:prstClr val="white">
                    <a:alpha val="50000"/>
                  </a:prstClr>
                </a:solidFill>
              </a:rPr>
              <a:t>a water secure world</a:t>
            </a:r>
          </a:p>
        </p:txBody>
      </p:sp>
      <p:sp>
        <p:nvSpPr>
          <p:cNvPr id="8" name="Content Placeholder 6"/>
          <p:cNvSpPr>
            <a:spLocks noGrp="1"/>
          </p:cNvSpPr>
          <p:nvPr>
            <p:ph sz="quarter" idx="12" hasCustomPrompt="1"/>
          </p:nvPr>
        </p:nvSpPr>
        <p:spPr>
          <a:xfrm>
            <a:off x="6954253" y="4852988"/>
            <a:ext cx="4347160" cy="577767"/>
          </a:xfrm>
          <a:prstGeom prst="rect">
            <a:avLst/>
          </a:prstGeom>
        </p:spPr>
        <p:txBody>
          <a:bodyPr anchor="t"/>
          <a:lstStyle>
            <a:lvl1pPr marL="0" indent="0" algn="r" defTabSz="914400" rtl="0" eaLnBrk="1" latinLnBrk="0" hangingPunct="1">
              <a:spcBef>
                <a:spcPct val="0"/>
              </a:spcBef>
              <a:buNone/>
              <a:defRPr lang="en-GB" sz="2000" kern="1200" dirty="0">
                <a:solidFill>
                  <a:schemeClr val="bg1"/>
                </a:solidFill>
                <a:latin typeface="Calibri" panose="020F0502020204030204" pitchFamily="34" charset="0"/>
                <a:ea typeface="+mj-ea"/>
                <a:cs typeface="+mj-cs"/>
              </a:defRPr>
            </a:lvl1pPr>
          </a:lstStyle>
          <a:p>
            <a:pPr lvl="0"/>
            <a:r>
              <a:rPr lang="en-GB"/>
              <a:t>Presentation sub-title</a:t>
            </a:r>
          </a:p>
        </p:txBody>
      </p:sp>
    </p:spTree>
    <p:extLst>
      <p:ext uri="{BB962C8B-B14F-4D97-AF65-F5344CB8AC3E}">
        <p14:creationId xmlns:p14="http://schemas.microsoft.com/office/powerpoint/2010/main" val="12010914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GWP Title 2">
    <p:spTree>
      <p:nvGrpSpPr>
        <p:cNvPr id="1" name=""/>
        <p:cNvGrpSpPr/>
        <p:nvPr/>
      </p:nvGrpSpPr>
      <p:grpSpPr>
        <a:xfrm>
          <a:off x="0" y="0"/>
          <a:ext cx="0" cy="0"/>
          <a:chOff x="0" y="0"/>
          <a:chExt cx="0" cy="0"/>
        </a:xfrm>
      </p:grpSpPr>
      <p:sp>
        <p:nvSpPr>
          <p:cNvPr id="13" name="Picture Placeholder 12"/>
          <p:cNvSpPr>
            <a:spLocks noGrp="1"/>
          </p:cNvSpPr>
          <p:nvPr>
            <p:ph type="pic" sz="quarter" idx="16" hasCustomPrompt="1"/>
          </p:nvPr>
        </p:nvSpPr>
        <p:spPr>
          <a:xfrm>
            <a:off x="193675" y="1556792"/>
            <a:ext cx="4092575" cy="4680520"/>
          </a:xfrm>
          <a:prstGeom prst="roundRect">
            <a:avLst/>
          </a:prstGeom>
        </p:spPr>
        <p:txBody>
          <a:bodyPr/>
          <a:lstStyle>
            <a:lvl1pPr marL="0" indent="0">
              <a:buNone/>
              <a:defRPr/>
            </a:lvl1pPr>
          </a:lstStyle>
          <a:p>
            <a:br>
              <a:rPr lang="en-GB"/>
            </a:br>
            <a:br>
              <a:rPr lang="en-GB"/>
            </a:br>
            <a:br>
              <a:rPr lang="en-GB"/>
            </a:br>
            <a:r>
              <a:rPr lang="en-GB"/>
              <a:t>Click the icon to add a photo</a:t>
            </a:r>
          </a:p>
          <a:p>
            <a:endParaRPr lang="en-GB"/>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08168" y="548680"/>
            <a:ext cx="3791712" cy="871728"/>
          </a:xfrm>
          <a:prstGeom prst="rect">
            <a:avLst/>
          </a:prstGeom>
        </p:spPr>
      </p:pic>
      <p:sp>
        <p:nvSpPr>
          <p:cNvPr id="8" name="Content Placeholder 6"/>
          <p:cNvSpPr>
            <a:spLocks noGrp="1"/>
          </p:cNvSpPr>
          <p:nvPr>
            <p:ph sz="quarter" idx="11" hasCustomPrompt="1"/>
          </p:nvPr>
        </p:nvSpPr>
        <p:spPr>
          <a:xfrm>
            <a:off x="5880100" y="3609975"/>
            <a:ext cx="5421313" cy="1243013"/>
          </a:xfrm>
          <a:prstGeom prst="rect">
            <a:avLst/>
          </a:prstGeom>
        </p:spPr>
        <p:txBody>
          <a:bodyPr anchor="ctr"/>
          <a:lstStyle>
            <a:lvl1pPr marL="0" indent="0" algn="r" defTabSz="914400" rtl="0" eaLnBrk="1" latinLnBrk="0" hangingPunct="1">
              <a:spcBef>
                <a:spcPct val="0"/>
              </a:spcBef>
              <a:buNone/>
              <a:defRPr lang="en-GB" sz="5400" kern="1200" dirty="0">
                <a:solidFill>
                  <a:schemeClr val="bg1"/>
                </a:solidFill>
                <a:latin typeface="Calibri" panose="020F0502020204030204" pitchFamily="34" charset="0"/>
                <a:ea typeface="+mj-ea"/>
                <a:cs typeface="+mj-cs"/>
              </a:defRPr>
            </a:lvl1pPr>
          </a:lstStyle>
          <a:p>
            <a:pPr lvl="0"/>
            <a:r>
              <a:rPr lang="en-GB"/>
              <a:t>Presentation Title</a:t>
            </a:r>
          </a:p>
        </p:txBody>
      </p:sp>
      <p:sp>
        <p:nvSpPr>
          <p:cNvPr id="9" name="Content Placeholder 6"/>
          <p:cNvSpPr>
            <a:spLocks noGrp="1"/>
          </p:cNvSpPr>
          <p:nvPr>
            <p:ph sz="quarter" idx="12" hasCustomPrompt="1"/>
          </p:nvPr>
        </p:nvSpPr>
        <p:spPr>
          <a:xfrm>
            <a:off x="6954253" y="4852988"/>
            <a:ext cx="4347160" cy="577767"/>
          </a:xfrm>
          <a:prstGeom prst="rect">
            <a:avLst/>
          </a:prstGeom>
        </p:spPr>
        <p:txBody>
          <a:bodyPr anchor="t"/>
          <a:lstStyle>
            <a:lvl1pPr marL="0" indent="0" algn="r" defTabSz="914400" rtl="0" eaLnBrk="1" latinLnBrk="0" hangingPunct="1">
              <a:spcBef>
                <a:spcPct val="0"/>
              </a:spcBef>
              <a:buNone/>
              <a:defRPr lang="en-GB" sz="2000" kern="1200" dirty="0">
                <a:solidFill>
                  <a:schemeClr val="bg1"/>
                </a:solidFill>
                <a:latin typeface="Calibri" panose="020F0502020204030204" pitchFamily="34" charset="0"/>
                <a:ea typeface="+mj-ea"/>
                <a:cs typeface="+mj-cs"/>
              </a:defRPr>
            </a:lvl1pPr>
          </a:lstStyle>
          <a:p>
            <a:pPr lvl="0"/>
            <a:r>
              <a:rPr lang="en-GB"/>
              <a:t>Presentation sub-title</a:t>
            </a:r>
          </a:p>
        </p:txBody>
      </p:sp>
    </p:spTree>
    <p:extLst>
      <p:ext uri="{BB962C8B-B14F-4D97-AF65-F5344CB8AC3E}">
        <p14:creationId xmlns:p14="http://schemas.microsoft.com/office/powerpoint/2010/main" val="21031753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6897EE-ADAB-515D-9CB6-D1252BEA9806}"/>
              </a:ext>
            </a:extLst>
          </p:cNvPr>
          <p:cNvSpPr>
            <a:spLocks noGrp="1"/>
          </p:cNvSpPr>
          <p:nvPr>
            <p:ph type="ctrTitle"/>
          </p:nvPr>
        </p:nvSpPr>
        <p:spPr>
          <a:xfrm>
            <a:off x="1524000" y="1122363"/>
            <a:ext cx="9144000" cy="2387600"/>
          </a:xfrm>
        </p:spPr>
        <p:txBody>
          <a:bodyPr anchor="b"/>
          <a:lstStyle>
            <a:lvl1pPr algn="ctr">
              <a:defRPr sz="4500"/>
            </a:lvl1pPr>
          </a:lstStyle>
          <a:p>
            <a:r>
              <a:rPr lang="fr-FR"/>
              <a:t>Modifiez le style du titre</a:t>
            </a:r>
            <a:endParaRPr lang="aa-ET"/>
          </a:p>
        </p:txBody>
      </p:sp>
      <p:sp>
        <p:nvSpPr>
          <p:cNvPr id="3" name="Sous-titre 2">
            <a:extLst>
              <a:ext uri="{FF2B5EF4-FFF2-40B4-BE49-F238E27FC236}">
                <a16:creationId xmlns:a16="http://schemas.microsoft.com/office/drawing/2014/main" id="{6C7D6AA7-1761-E821-A980-C061595229A9}"/>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aa-ET"/>
          </a:p>
        </p:txBody>
      </p:sp>
      <p:sp>
        <p:nvSpPr>
          <p:cNvPr id="4" name="Espace réservé de la date 3">
            <a:extLst>
              <a:ext uri="{FF2B5EF4-FFF2-40B4-BE49-F238E27FC236}">
                <a16:creationId xmlns:a16="http://schemas.microsoft.com/office/drawing/2014/main" id="{9400229B-FEDC-EB01-D377-5850AE45064D}"/>
              </a:ext>
            </a:extLst>
          </p:cNvPr>
          <p:cNvSpPr>
            <a:spLocks noGrp="1"/>
          </p:cNvSpPr>
          <p:nvPr>
            <p:ph type="dt" sz="half" idx="10"/>
          </p:nvPr>
        </p:nvSpPr>
        <p:spPr/>
        <p:txBody>
          <a:bodyPr/>
          <a:lstStyle/>
          <a:p>
            <a:fld id="{93BC3B2C-C136-40D3-8176-6111E4150D1E}" type="datetimeFigureOut">
              <a:rPr lang="fr-FR" smtClean="0"/>
              <a:t>22/02/2023</a:t>
            </a:fld>
            <a:endParaRPr lang="fr-FR"/>
          </a:p>
        </p:txBody>
      </p:sp>
      <p:sp>
        <p:nvSpPr>
          <p:cNvPr id="5" name="Espace réservé du pied de page 4">
            <a:extLst>
              <a:ext uri="{FF2B5EF4-FFF2-40B4-BE49-F238E27FC236}">
                <a16:creationId xmlns:a16="http://schemas.microsoft.com/office/drawing/2014/main" id="{09E8BD58-096C-55E6-8B55-CF22C025B83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523A753-8672-AC0A-1861-A5FDCB1443C4}"/>
              </a:ext>
            </a:extLst>
          </p:cNvPr>
          <p:cNvSpPr>
            <a:spLocks noGrp="1"/>
          </p:cNvSpPr>
          <p:nvPr>
            <p:ph type="sldNum" sz="quarter" idx="12"/>
          </p:nvPr>
        </p:nvSpPr>
        <p:spPr/>
        <p:txBody>
          <a:bodyPr/>
          <a:lstStyle/>
          <a:p>
            <a:fld id="{242E18DF-83E9-4441-97E8-EB9E34088738}" type="slidenum">
              <a:rPr lang="fr-FR" smtClean="0"/>
              <a:t>‹#›</a:t>
            </a:fld>
            <a:endParaRPr lang="fr-FR"/>
          </a:p>
        </p:txBody>
      </p:sp>
    </p:spTree>
    <p:extLst>
      <p:ext uri="{BB962C8B-B14F-4D97-AF65-F5344CB8AC3E}">
        <p14:creationId xmlns:p14="http://schemas.microsoft.com/office/powerpoint/2010/main" val="38367964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E498D1-249B-F710-436E-7097B1F10FD0}"/>
              </a:ext>
            </a:extLst>
          </p:cNvPr>
          <p:cNvSpPr>
            <a:spLocks noGrp="1"/>
          </p:cNvSpPr>
          <p:nvPr>
            <p:ph type="title"/>
          </p:nvPr>
        </p:nvSpPr>
        <p:spPr/>
        <p:txBody>
          <a:bodyPr/>
          <a:lstStyle/>
          <a:p>
            <a:r>
              <a:rPr lang="fr-FR"/>
              <a:t>Modifiez le style du titre</a:t>
            </a:r>
            <a:endParaRPr lang="aa-ET"/>
          </a:p>
        </p:txBody>
      </p:sp>
      <p:sp>
        <p:nvSpPr>
          <p:cNvPr id="3" name="Espace réservé du contenu 2">
            <a:extLst>
              <a:ext uri="{FF2B5EF4-FFF2-40B4-BE49-F238E27FC236}">
                <a16:creationId xmlns:a16="http://schemas.microsoft.com/office/drawing/2014/main" id="{232E886E-AA7C-39C3-477B-D6620D9415C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a-ET"/>
          </a:p>
        </p:txBody>
      </p:sp>
      <p:sp>
        <p:nvSpPr>
          <p:cNvPr id="4" name="Espace réservé de la date 3">
            <a:extLst>
              <a:ext uri="{FF2B5EF4-FFF2-40B4-BE49-F238E27FC236}">
                <a16:creationId xmlns:a16="http://schemas.microsoft.com/office/drawing/2014/main" id="{4577FC61-D599-0072-9792-B78E72E1E033}"/>
              </a:ext>
            </a:extLst>
          </p:cNvPr>
          <p:cNvSpPr>
            <a:spLocks noGrp="1"/>
          </p:cNvSpPr>
          <p:nvPr>
            <p:ph type="dt" sz="half" idx="10"/>
          </p:nvPr>
        </p:nvSpPr>
        <p:spPr/>
        <p:txBody>
          <a:bodyPr/>
          <a:lstStyle/>
          <a:p>
            <a:fld id="{93BC3B2C-C136-40D3-8176-6111E4150D1E}" type="datetimeFigureOut">
              <a:rPr lang="fr-FR" smtClean="0"/>
              <a:t>22/02/2023</a:t>
            </a:fld>
            <a:endParaRPr lang="fr-FR"/>
          </a:p>
        </p:txBody>
      </p:sp>
      <p:sp>
        <p:nvSpPr>
          <p:cNvPr id="5" name="Espace réservé du pied de page 4">
            <a:extLst>
              <a:ext uri="{FF2B5EF4-FFF2-40B4-BE49-F238E27FC236}">
                <a16:creationId xmlns:a16="http://schemas.microsoft.com/office/drawing/2014/main" id="{0075EDAA-BFF2-1BAD-99FB-C600AB6718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82B0808-15A3-22AB-E65E-A9FF01A9A9F8}"/>
              </a:ext>
            </a:extLst>
          </p:cNvPr>
          <p:cNvSpPr>
            <a:spLocks noGrp="1"/>
          </p:cNvSpPr>
          <p:nvPr>
            <p:ph type="sldNum" sz="quarter" idx="12"/>
          </p:nvPr>
        </p:nvSpPr>
        <p:spPr/>
        <p:txBody>
          <a:bodyPr/>
          <a:lstStyle/>
          <a:p>
            <a:fld id="{242E18DF-83E9-4441-97E8-EB9E34088738}" type="slidenum">
              <a:rPr lang="fr-FR" smtClean="0"/>
              <a:t>‹#›</a:t>
            </a:fld>
            <a:endParaRPr lang="fr-FR"/>
          </a:p>
        </p:txBody>
      </p:sp>
    </p:spTree>
    <p:extLst>
      <p:ext uri="{BB962C8B-B14F-4D97-AF65-F5344CB8AC3E}">
        <p14:creationId xmlns:p14="http://schemas.microsoft.com/office/powerpoint/2010/main" val="5291482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DD5564-4973-D097-427A-1E8567C9B963}"/>
              </a:ext>
            </a:extLst>
          </p:cNvPr>
          <p:cNvSpPr>
            <a:spLocks noGrp="1"/>
          </p:cNvSpPr>
          <p:nvPr>
            <p:ph type="title"/>
          </p:nvPr>
        </p:nvSpPr>
        <p:spPr>
          <a:xfrm>
            <a:off x="831851" y="1709740"/>
            <a:ext cx="10515600" cy="2852737"/>
          </a:xfrm>
        </p:spPr>
        <p:txBody>
          <a:bodyPr anchor="b"/>
          <a:lstStyle>
            <a:lvl1pPr>
              <a:defRPr sz="4500"/>
            </a:lvl1pPr>
          </a:lstStyle>
          <a:p>
            <a:r>
              <a:rPr lang="fr-FR"/>
              <a:t>Modifiez le style du titre</a:t>
            </a:r>
            <a:endParaRPr lang="aa-ET"/>
          </a:p>
        </p:txBody>
      </p:sp>
      <p:sp>
        <p:nvSpPr>
          <p:cNvPr id="3" name="Espace réservé du texte 2">
            <a:extLst>
              <a:ext uri="{FF2B5EF4-FFF2-40B4-BE49-F238E27FC236}">
                <a16:creationId xmlns:a16="http://schemas.microsoft.com/office/drawing/2014/main" id="{3C747C2B-C0CD-704F-4189-0B35EA46E4D8}"/>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1D6506C-5B1B-82F6-BF98-EE2FB157B44F}"/>
              </a:ext>
            </a:extLst>
          </p:cNvPr>
          <p:cNvSpPr>
            <a:spLocks noGrp="1"/>
          </p:cNvSpPr>
          <p:nvPr>
            <p:ph type="dt" sz="half" idx="10"/>
          </p:nvPr>
        </p:nvSpPr>
        <p:spPr/>
        <p:txBody>
          <a:bodyPr/>
          <a:lstStyle/>
          <a:p>
            <a:fld id="{93BC3B2C-C136-40D3-8176-6111E4150D1E}" type="datetimeFigureOut">
              <a:rPr lang="fr-FR" smtClean="0"/>
              <a:t>22/02/2023</a:t>
            </a:fld>
            <a:endParaRPr lang="fr-FR"/>
          </a:p>
        </p:txBody>
      </p:sp>
      <p:sp>
        <p:nvSpPr>
          <p:cNvPr id="5" name="Espace réservé du pied de page 4">
            <a:extLst>
              <a:ext uri="{FF2B5EF4-FFF2-40B4-BE49-F238E27FC236}">
                <a16:creationId xmlns:a16="http://schemas.microsoft.com/office/drawing/2014/main" id="{358547B4-D444-F4AA-1A66-B7BECA704BB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78C4CEB-7505-5B1E-A4D7-F6A6A4C0109E}"/>
              </a:ext>
            </a:extLst>
          </p:cNvPr>
          <p:cNvSpPr>
            <a:spLocks noGrp="1"/>
          </p:cNvSpPr>
          <p:nvPr>
            <p:ph type="sldNum" sz="quarter" idx="12"/>
          </p:nvPr>
        </p:nvSpPr>
        <p:spPr/>
        <p:txBody>
          <a:bodyPr/>
          <a:lstStyle/>
          <a:p>
            <a:fld id="{242E18DF-83E9-4441-97E8-EB9E34088738}" type="slidenum">
              <a:rPr lang="fr-FR" smtClean="0"/>
              <a:t>‹#›</a:t>
            </a:fld>
            <a:endParaRPr lang="fr-FR"/>
          </a:p>
        </p:txBody>
      </p:sp>
    </p:spTree>
    <p:extLst>
      <p:ext uri="{BB962C8B-B14F-4D97-AF65-F5344CB8AC3E}">
        <p14:creationId xmlns:p14="http://schemas.microsoft.com/office/powerpoint/2010/main" val="39073849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A439CB-11F0-972D-DCD1-E9D121E637BC}"/>
              </a:ext>
            </a:extLst>
          </p:cNvPr>
          <p:cNvSpPr>
            <a:spLocks noGrp="1"/>
          </p:cNvSpPr>
          <p:nvPr>
            <p:ph type="title"/>
          </p:nvPr>
        </p:nvSpPr>
        <p:spPr/>
        <p:txBody>
          <a:bodyPr/>
          <a:lstStyle/>
          <a:p>
            <a:r>
              <a:rPr lang="fr-FR"/>
              <a:t>Modifiez le style du titre</a:t>
            </a:r>
            <a:endParaRPr lang="aa-ET"/>
          </a:p>
        </p:txBody>
      </p:sp>
      <p:sp>
        <p:nvSpPr>
          <p:cNvPr id="3" name="Espace réservé du contenu 2">
            <a:extLst>
              <a:ext uri="{FF2B5EF4-FFF2-40B4-BE49-F238E27FC236}">
                <a16:creationId xmlns:a16="http://schemas.microsoft.com/office/drawing/2014/main" id="{316147E0-248B-A2B5-5C83-A4F3AF32273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a-ET"/>
          </a:p>
        </p:txBody>
      </p:sp>
      <p:sp>
        <p:nvSpPr>
          <p:cNvPr id="4" name="Espace réservé du contenu 3">
            <a:extLst>
              <a:ext uri="{FF2B5EF4-FFF2-40B4-BE49-F238E27FC236}">
                <a16:creationId xmlns:a16="http://schemas.microsoft.com/office/drawing/2014/main" id="{93311077-9901-B36E-A190-78D10A99E16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a-ET"/>
          </a:p>
        </p:txBody>
      </p:sp>
      <p:sp>
        <p:nvSpPr>
          <p:cNvPr id="5" name="Espace réservé de la date 4">
            <a:extLst>
              <a:ext uri="{FF2B5EF4-FFF2-40B4-BE49-F238E27FC236}">
                <a16:creationId xmlns:a16="http://schemas.microsoft.com/office/drawing/2014/main" id="{123197F0-B676-9A57-8227-DFD479B21784}"/>
              </a:ext>
            </a:extLst>
          </p:cNvPr>
          <p:cNvSpPr>
            <a:spLocks noGrp="1"/>
          </p:cNvSpPr>
          <p:nvPr>
            <p:ph type="dt" sz="half" idx="10"/>
          </p:nvPr>
        </p:nvSpPr>
        <p:spPr/>
        <p:txBody>
          <a:bodyPr/>
          <a:lstStyle/>
          <a:p>
            <a:fld id="{93BC3B2C-C136-40D3-8176-6111E4150D1E}" type="datetimeFigureOut">
              <a:rPr lang="fr-FR" smtClean="0"/>
              <a:t>22/02/2023</a:t>
            </a:fld>
            <a:endParaRPr lang="fr-FR"/>
          </a:p>
        </p:txBody>
      </p:sp>
      <p:sp>
        <p:nvSpPr>
          <p:cNvPr id="6" name="Espace réservé du pied de page 5">
            <a:extLst>
              <a:ext uri="{FF2B5EF4-FFF2-40B4-BE49-F238E27FC236}">
                <a16:creationId xmlns:a16="http://schemas.microsoft.com/office/drawing/2014/main" id="{B5173518-B9F2-1A77-94CC-EB632063ABF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9FF9D40-2D12-6C98-4D06-AB1B2CC6DEA7}"/>
              </a:ext>
            </a:extLst>
          </p:cNvPr>
          <p:cNvSpPr>
            <a:spLocks noGrp="1"/>
          </p:cNvSpPr>
          <p:nvPr>
            <p:ph type="sldNum" sz="quarter" idx="12"/>
          </p:nvPr>
        </p:nvSpPr>
        <p:spPr/>
        <p:txBody>
          <a:bodyPr/>
          <a:lstStyle/>
          <a:p>
            <a:fld id="{242E18DF-83E9-4441-97E8-EB9E34088738}" type="slidenum">
              <a:rPr lang="fr-FR" smtClean="0"/>
              <a:t>‹#›</a:t>
            </a:fld>
            <a:endParaRPr lang="fr-FR"/>
          </a:p>
        </p:txBody>
      </p:sp>
    </p:spTree>
    <p:extLst>
      <p:ext uri="{BB962C8B-B14F-4D97-AF65-F5344CB8AC3E}">
        <p14:creationId xmlns:p14="http://schemas.microsoft.com/office/powerpoint/2010/main" val="6482375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F2B849-7F81-8105-5C8D-664AA987BEA2}"/>
              </a:ext>
            </a:extLst>
          </p:cNvPr>
          <p:cNvSpPr>
            <a:spLocks noGrp="1"/>
          </p:cNvSpPr>
          <p:nvPr>
            <p:ph type="title"/>
          </p:nvPr>
        </p:nvSpPr>
        <p:spPr>
          <a:xfrm>
            <a:off x="839788" y="365127"/>
            <a:ext cx="10515600" cy="1325563"/>
          </a:xfrm>
        </p:spPr>
        <p:txBody>
          <a:bodyPr/>
          <a:lstStyle/>
          <a:p>
            <a:r>
              <a:rPr lang="fr-FR"/>
              <a:t>Modifiez le style du titre</a:t>
            </a:r>
            <a:endParaRPr lang="aa-ET"/>
          </a:p>
        </p:txBody>
      </p:sp>
      <p:sp>
        <p:nvSpPr>
          <p:cNvPr id="3" name="Espace réservé du texte 2">
            <a:extLst>
              <a:ext uri="{FF2B5EF4-FFF2-40B4-BE49-F238E27FC236}">
                <a16:creationId xmlns:a16="http://schemas.microsoft.com/office/drawing/2014/main" id="{5EEE8880-2F8C-9298-76BE-5836751445EB}"/>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E5F7901-EB35-049D-6C49-B8059AB2BA7A}"/>
              </a:ext>
            </a:extLst>
          </p:cNvPr>
          <p:cNvSpPr>
            <a:spLocks noGrp="1"/>
          </p:cNvSpPr>
          <p:nvPr>
            <p:ph sz="half" idx="2"/>
          </p:nvPr>
        </p:nvSpPr>
        <p:spPr>
          <a:xfrm>
            <a:off x="839789"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a-ET"/>
          </a:p>
        </p:txBody>
      </p:sp>
      <p:sp>
        <p:nvSpPr>
          <p:cNvPr id="5" name="Espace réservé du texte 4">
            <a:extLst>
              <a:ext uri="{FF2B5EF4-FFF2-40B4-BE49-F238E27FC236}">
                <a16:creationId xmlns:a16="http://schemas.microsoft.com/office/drawing/2014/main" id="{1B505334-6D18-2AF5-8968-335AE75D5DC8}"/>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7CA2251-B2BC-2889-D702-4EAA1BE22B63}"/>
              </a:ext>
            </a:extLst>
          </p:cNvPr>
          <p:cNvSpPr>
            <a:spLocks noGrp="1"/>
          </p:cNvSpPr>
          <p:nvPr>
            <p:ph sz="quarter" idx="4"/>
          </p:nvPr>
        </p:nvSpPr>
        <p:spPr>
          <a:xfrm>
            <a:off x="6172201"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a-ET"/>
          </a:p>
        </p:txBody>
      </p:sp>
      <p:sp>
        <p:nvSpPr>
          <p:cNvPr id="7" name="Espace réservé de la date 6">
            <a:extLst>
              <a:ext uri="{FF2B5EF4-FFF2-40B4-BE49-F238E27FC236}">
                <a16:creationId xmlns:a16="http://schemas.microsoft.com/office/drawing/2014/main" id="{A0081E5F-D83F-74C6-4F2A-5628B46D715E}"/>
              </a:ext>
            </a:extLst>
          </p:cNvPr>
          <p:cNvSpPr>
            <a:spLocks noGrp="1"/>
          </p:cNvSpPr>
          <p:nvPr>
            <p:ph type="dt" sz="half" idx="10"/>
          </p:nvPr>
        </p:nvSpPr>
        <p:spPr/>
        <p:txBody>
          <a:bodyPr/>
          <a:lstStyle/>
          <a:p>
            <a:fld id="{93BC3B2C-C136-40D3-8176-6111E4150D1E}" type="datetimeFigureOut">
              <a:rPr lang="fr-FR" smtClean="0"/>
              <a:t>22/02/2023</a:t>
            </a:fld>
            <a:endParaRPr lang="fr-FR"/>
          </a:p>
        </p:txBody>
      </p:sp>
      <p:sp>
        <p:nvSpPr>
          <p:cNvPr id="8" name="Espace réservé du pied de page 7">
            <a:extLst>
              <a:ext uri="{FF2B5EF4-FFF2-40B4-BE49-F238E27FC236}">
                <a16:creationId xmlns:a16="http://schemas.microsoft.com/office/drawing/2014/main" id="{E9F6460D-8998-0B8E-F792-A709A7223BE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4AF2CC3-C793-C528-DB69-E5AF68B78950}"/>
              </a:ext>
            </a:extLst>
          </p:cNvPr>
          <p:cNvSpPr>
            <a:spLocks noGrp="1"/>
          </p:cNvSpPr>
          <p:nvPr>
            <p:ph type="sldNum" sz="quarter" idx="12"/>
          </p:nvPr>
        </p:nvSpPr>
        <p:spPr/>
        <p:txBody>
          <a:bodyPr/>
          <a:lstStyle/>
          <a:p>
            <a:fld id="{242E18DF-83E9-4441-97E8-EB9E34088738}" type="slidenum">
              <a:rPr lang="fr-FR" smtClean="0"/>
              <a:t>‹#›</a:t>
            </a:fld>
            <a:endParaRPr lang="fr-FR"/>
          </a:p>
        </p:txBody>
      </p:sp>
    </p:spTree>
    <p:extLst>
      <p:ext uri="{BB962C8B-B14F-4D97-AF65-F5344CB8AC3E}">
        <p14:creationId xmlns:p14="http://schemas.microsoft.com/office/powerpoint/2010/main" val="615697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 Grey 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1BB9D2-D6B8-CB45-A68D-DD59B0A482E1}"/>
              </a:ext>
            </a:extLst>
          </p:cNvPr>
          <p:cNvSpPr>
            <a:spLocks noGrp="1"/>
          </p:cNvSpPr>
          <p:nvPr>
            <p:ph type="ctrTitle"/>
          </p:nvPr>
        </p:nvSpPr>
        <p:spPr>
          <a:xfrm>
            <a:off x="858079" y="3255377"/>
            <a:ext cx="6503504" cy="2387600"/>
          </a:xfrm>
        </p:spPr>
        <p:txBody>
          <a:bodyPr anchor="b"/>
          <a:lstStyle>
            <a:lvl1pPr algn="l">
              <a:defRPr sz="6000" b="1" i="0">
                <a:solidFill>
                  <a:schemeClr val="bg1"/>
                </a:solidFill>
                <a:latin typeface="KievitOT-Bold" panose="020B0504020101020102" pitchFamily="34" charset="77"/>
              </a:defRPr>
            </a:lvl1pPr>
          </a:lstStyle>
          <a:p>
            <a:r>
              <a:rPr lang="en-GB"/>
              <a:t>Click to edit Master title style</a:t>
            </a:r>
            <a:endParaRPr lang="en-SE"/>
          </a:p>
        </p:txBody>
      </p:sp>
      <p:sp>
        <p:nvSpPr>
          <p:cNvPr id="6" name="Subtitle 2">
            <a:extLst>
              <a:ext uri="{FF2B5EF4-FFF2-40B4-BE49-F238E27FC236}">
                <a16:creationId xmlns:a16="http://schemas.microsoft.com/office/drawing/2014/main" id="{DFB1CB7F-D87F-B549-9AA3-A93B5DDB9166}"/>
              </a:ext>
            </a:extLst>
          </p:cNvPr>
          <p:cNvSpPr>
            <a:spLocks noGrp="1"/>
          </p:cNvSpPr>
          <p:nvPr>
            <p:ph type="subTitle" idx="1" hasCustomPrompt="1"/>
          </p:nvPr>
        </p:nvSpPr>
        <p:spPr>
          <a:xfrm>
            <a:off x="858079" y="5661403"/>
            <a:ext cx="7116878" cy="392156"/>
          </a:xfrm>
        </p:spPr>
        <p:txBody>
          <a:bodyPr/>
          <a:lstStyle>
            <a:lvl1pPr marL="0" indent="0" algn="l">
              <a:buNone/>
              <a:defRPr sz="2400" b="0" i="0">
                <a:solidFill>
                  <a:schemeClr val="bg1"/>
                </a:solidFill>
                <a:latin typeface="KievitOT-Regular" panose="020B0504020101020102"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 with more explanation</a:t>
            </a:r>
            <a:endParaRPr lang="en-SE"/>
          </a:p>
        </p:txBody>
      </p:sp>
    </p:spTree>
    <p:extLst>
      <p:ext uri="{BB962C8B-B14F-4D97-AF65-F5344CB8AC3E}">
        <p14:creationId xmlns:p14="http://schemas.microsoft.com/office/powerpoint/2010/main" val="6054646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26F98B-FFA9-4797-9FE8-542E28A9933C}"/>
              </a:ext>
            </a:extLst>
          </p:cNvPr>
          <p:cNvSpPr>
            <a:spLocks noGrp="1"/>
          </p:cNvSpPr>
          <p:nvPr>
            <p:ph type="title"/>
          </p:nvPr>
        </p:nvSpPr>
        <p:spPr/>
        <p:txBody>
          <a:bodyPr/>
          <a:lstStyle/>
          <a:p>
            <a:r>
              <a:rPr lang="fr-FR"/>
              <a:t>Modifiez le style du titre</a:t>
            </a:r>
            <a:endParaRPr lang="aa-ET"/>
          </a:p>
        </p:txBody>
      </p:sp>
      <p:sp>
        <p:nvSpPr>
          <p:cNvPr id="3" name="Espace réservé de la date 2">
            <a:extLst>
              <a:ext uri="{FF2B5EF4-FFF2-40B4-BE49-F238E27FC236}">
                <a16:creationId xmlns:a16="http://schemas.microsoft.com/office/drawing/2014/main" id="{4ACA365C-3A30-C05A-E6F1-73084C471022}"/>
              </a:ext>
            </a:extLst>
          </p:cNvPr>
          <p:cNvSpPr>
            <a:spLocks noGrp="1"/>
          </p:cNvSpPr>
          <p:nvPr>
            <p:ph type="dt" sz="half" idx="10"/>
          </p:nvPr>
        </p:nvSpPr>
        <p:spPr/>
        <p:txBody>
          <a:bodyPr/>
          <a:lstStyle/>
          <a:p>
            <a:fld id="{93BC3B2C-C136-40D3-8176-6111E4150D1E}" type="datetimeFigureOut">
              <a:rPr lang="fr-FR" smtClean="0"/>
              <a:t>22/02/2023</a:t>
            </a:fld>
            <a:endParaRPr lang="fr-FR"/>
          </a:p>
        </p:txBody>
      </p:sp>
      <p:sp>
        <p:nvSpPr>
          <p:cNvPr id="4" name="Espace réservé du pied de page 3">
            <a:extLst>
              <a:ext uri="{FF2B5EF4-FFF2-40B4-BE49-F238E27FC236}">
                <a16:creationId xmlns:a16="http://schemas.microsoft.com/office/drawing/2014/main" id="{45AFC643-B91F-9A25-E4BD-A48E3AFD6BD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95467CC-4918-B676-437D-700DB6E99BC8}"/>
              </a:ext>
            </a:extLst>
          </p:cNvPr>
          <p:cNvSpPr>
            <a:spLocks noGrp="1"/>
          </p:cNvSpPr>
          <p:nvPr>
            <p:ph type="sldNum" sz="quarter" idx="12"/>
          </p:nvPr>
        </p:nvSpPr>
        <p:spPr/>
        <p:txBody>
          <a:bodyPr/>
          <a:lstStyle/>
          <a:p>
            <a:fld id="{242E18DF-83E9-4441-97E8-EB9E34088738}" type="slidenum">
              <a:rPr lang="fr-FR" smtClean="0"/>
              <a:t>‹#›</a:t>
            </a:fld>
            <a:endParaRPr lang="fr-FR"/>
          </a:p>
        </p:txBody>
      </p:sp>
    </p:spTree>
    <p:extLst>
      <p:ext uri="{BB962C8B-B14F-4D97-AF65-F5344CB8AC3E}">
        <p14:creationId xmlns:p14="http://schemas.microsoft.com/office/powerpoint/2010/main" val="18235834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A0E8D70-B41C-E01E-DA60-EDFF54FA62C8}"/>
              </a:ext>
            </a:extLst>
          </p:cNvPr>
          <p:cNvSpPr>
            <a:spLocks noGrp="1"/>
          </p:cNvSpPr>
          <p:nvPr>
            <p:ph type="dt" sz="half" idx="10"/>
          </p:nvPr>
        </p:nvSpPr>
        <p:spPr/>
        <p:txBody>
          <a:bodyPr/>
          <a:lstStyle/>
          <a:p>
            <a:fld id="{93BC3B2C-C136-40D3-8176-6111E4150D1E}" type="datetimeFigureOut">
              <a:rPr lang="fr-FR" smtClean="0"/>
              <a:t>22/02/2023</a:t>
            </a:fld>
            <a:endParaRPr lang="fr-FR"/>
          </a:p>
        </p:txBody>
      </p:sp>
      <p:sp>
        <p:nvSpPr>
          <p:cNvPr id="3" name="Espace réservé du pied de page 2">
            <a:extLst>
              <a:ext uri="{FF2B5EF4-FFF2-40B4-BE49-F238E27FC236}">
                <a16:creationId xmlns:a16="http://schemas.microsoft.com/office/drawing/2014/main" id="{A1BED7A6-A515-9803-199A-B8CC738B7C6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EF77DF5-E772-8643-1438-8FB4A19C9D6F}"/>
              </a:ext>
            </a:extLst>
          </p:cNvPr>
          <p:cNvSpPr>
            <a:spLocks noGrp="1"/>
          </p:cNvSpPr>
          <p:nvPr>
            <p:ph type="sldNum" sz="quarter" idx="12"/>
          </p:nvPr>
        </p:nvSpPr>
        <p:spPr/>
        <p:txBody>
          <a:bodyPr/>
          <a:lstStyle/>
          <a:p>
            <a:fld id="{242E18DF-83E9-4441-97E8-EB9E34088738}" type="slidenum">
              <a:rPr lang="fr-FR" smtClean="0"/>
              <a:t>‹#›</a:t>
            </a:fld>
            <a:endParaRPr lang="fr-FR"/>
          </a:p>
        </p:txBody>
      </p:sp>
    </p:spTree>
    <p:extLst>
      <p:ext uri="{BB962C8B-B14F-4D97-AF65-F5344CB8AC3E}">
        <p14:creationId xmlns:p14="http://schemas.microsoft.com/office/powerpoint/2010/main" val="17677084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51645C-601C-8F07-EC9A-04148C3C9978}"/>
              </a:ext>
            </a:extLst>
          </p:cNvPr>
          <p:cNvSpPr>
            <a:spLocks noGrp="1"/>
          </p:cNvSpPr>
          <p:nvPr>
            <p:ph type="title"/>
          </p:nvPr>
        </p:nvSpPr>
        <p:spPr>
          <a:xfrm>
            <a:off x="839788" y="457200"/>
            <a:ext cx="3932237" cy="1600200"/>
          </a:xfrm>
        </p:spPr>
        <p:txBody>
          <a:bodyPr anchor="b"/>
          <a:lstStyle>
            <a:lvl1pPr>
              <a:defRPr sz="2400"/>
            </a:lvl1pPr>
          </a:lstStyle>
          <a:p>
            <a:r>
              <a:rPr lang="fr-FR"/>
              <a:t>Modifiez le style du titre</a:t>
            </a:r>
            <a:endParaRPr lang="aa-ET"/>
          </a:p>
        </p:txBody>
      </p:sp>
      <p:sp>
        <p:nvSpPr>
          <p:cNvPr id="3" name="Espace réservé du contenu 2">
            <a:extLst>
              <a:ext uri="{FF2B5EF4-FFF2-40B4-BE49-F238E27FC236}">
                <a16:creationId xmlns:a16="http://schemas.microsoft.com/office/drawing/2014/main" id="{F58E6166-15A1-DFDA-ADC9-B80ED75C77DD}"/>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a-ET"/>
          </a:p>
        </p:txBody>
      </p:sp>
      <p:sp>
        <p:nvSpPr>
          <p:cNvPr id="4" name="Espace réservé du texte 3">
            <a:extLst>
              <a:ext uri="{FF2B5EF4-FFF2-40B4-BE49-F238E27FC236}">
                <a16:creationId xmlns:a16="http://schemas.microsoft.com/office/drawing/2014/main" id="{C4AE18B7-7E7F-2FF8-773B-FEA7A991F575}"/>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30452E0-19B6-487D-00AE-F9EDF8691454}"/>
              </a:ext>
            </a:extLst>
          </p:cNvPr>
          <p:cNvSpPr>
            <a:spLocks noGrp="1"/>
          </p:cNvSpPr>
          <p:nvPr>
            <p:ph type="dt" sz="half" idx="10"/>
          </p:nvPr>
        </p:nvSpPr>
        <p:spPr/>
        <p:txBody>
          <a:bodyPr/>
          <a:lstStyle/>
          <a:p>
            <a:fld id="{93BC3B2C-C136-40D3-8176-6111E4150D1E}" type="datetimeFigureOut">
              <a:rPr lang="fr-FR" smtClean="0"/>
              <a:t>22/02/2023</a:t>
            </a:fld>
            <a:endParaRPr lang="fr-FR"/>
          </a:p>
        </p:txBody>
      </p:sp>
      <p:sp>
        <p:nvSpPr>
          <p:cNvPr id="6" name="Espace réservé du pied de page 5">
            <a:extLst>
              <a:ext uri="{FF2B5EF4-FFF2-40B4-BE49-F238E27FC236}">
                <a16:creationId xmlns:a16="http://schemas.microsoft.com/office/drawing/2014/main" id="{3926F427-E6D7-A6DC-192C-A833923E76F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46F1EC4-7B99-2BE2-FD49-B25BFBACDA27}"/>
              </a:ext>
            </a:extLst>
          </p:cNvPr>
          <p:cNvSpPr>
            <a:spLocks noGrp="1"/>
          </p:cNvSpPr>
          <p:nvPr>
            <p:ph type="sldNum" sz="quarter" idx="12"/>
          </p:nvPr>
        </p:nvSpPr>
        <p:spPr/>
        <p:txBody>
          <a:bodyPr/>
          <a:lstStyle/>
          <a:p>
            <a:fld id="{242E18DF-83E9-4441-97E8-EB9E34088738}" type="slidenum">
              <a:rPr lang="fr-FR" smtClean="0"/>
              <a:t>‹#›</a:t>
            </a:fld>
            <a:endParaRPr lang="fr-FR"/>
          </a:p>
        </p:txBody>
      </p:sp>
    </p:spTree>
    <p:extLst>
      <p:ext uri="{BB962C8B-B14F-4D97-AF65-F5344CB8AC3E}">
        <p14:creationId xmlns:p14="http://schemas.microsoft.com/office/powerpoint/2010/main" val="27839513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637371-C3F7-B3A2-243F-64FA49B92909}"/>
              </a:ext>
            </a:extLst>
          </p:cNvPr>
          <p:cNvSpPr>
            <a:spLocks noGrp="1"/>
          </p:cNvSpPr>
          <p:nvPr>
            <p:ph type="title"/>
          </p:nvPr>
        </p:nvSpPr>
        <p:spPr>
          <a:xfrm>
            <a:off x="839788" y="457200"/>
            <a:ext cx="3932237" cy="1600200"/>
          </a:xfrm>
        </p:spPr>
        <p:txBody>
          <a:bodyPr anchor="b"/>
          <a:lstStyle>
            <a:lvl1pPr>
              <a:defRPr sz="2400"/>
            </a:lvl1pPr>
          </a:lstStyle>
          <a:p>
            <a:r>
              <a:rPr lang="fr-FR"/>
              <a:t>Modifiez le style du titre</a:t>
            </a:r>
            <a:endParaRPr lang="aa-ET"/>
          </a:p>
        </p:txBody>
      </p:sp>
      <p:sp>
        <p:nvSpPr>
          <p:cNvPr id="3" name="Espace réservé pour une image  2">
            <a:extLst>
              <a:ext uri="{FF2B5EF4-FFF2-40B4-BE49-F238E27FC236}">
                <a16:creationId xmlns:a16="http://schemas.microsoft.com/office/drawing/2014/main" id="{27A564FB-4F56-A64F-6C8F-9511E86278BE}"/>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aa-ET"/>
          </a:p>
        </p:txBody>
      </p:sp>
      <p:sp>
        <p:nvSpPr>
          <p:cNvPr id="4" name="Espace réservé du texte 3">
            <a:extLst>
              <a:ext uri="{FF2B5EF4-FFF2-40B4-BE49-F238E27FC236}">
                <a16:creationId xmlns:a16="http://schemas.microsoft.com/office/drawing/2014/main" id="{93913B00-D628-6FD8-2752-A27EDA9AD66D}"/>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6E8372A-51C3-4303-C8C6-9D340BE2DA37}"/>
              </a:ext>
            </a:extLst>
          </p:cNvPr>
          <p:cNvSpPr>
            <a:spLocks noGrp="1"/>
          </p:cNvSpPr>
          <p:nvPr>
            <p:ph type="dt" sz="half" idx="10"/>
          </p:nvPr>
        </p:nvSpPr>
        <p:spPr/>
        <p:txBody>
          <a:bodyPr/>
          <a:lstStyle/>
          <a:p>
            <a:fld id="{93BC3B2C-C136-40D3-8176-6111E4150D1E}" type="datetimeFigureOut">
              <a:rPr lang="fr-FR" smtClean="0"/>
              <a:t>22/02/2023</a:t>
            </a:fld>
            <a:endParaRPr lang="fr-FR"/>
          </a:p>
        </p:txBody>
      </p:sp>
      <p:sp>
        <p:nvSpPr>
          <p:cNvPr id="6" name="Espace réservé du pied de page 5">
            <a:extLst>
              <a:ext uri="{FF2B5EF4-FFF2-40B4-BE49-F238E27FC236}">
                <a16:creationId xmlns:a16="http://schemas.microsoft.com/office/drawing/2014/main" id="{16A12762-1931-7E09-88D6-DCD20253889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3D5AEE0-6644-30A8-D89D-2CB3241AB431}"/>
              </a:ext>
            </a:extLst>
          </p:cNvPr>
          <p:cNvSpPr>
            <a:spLocks noGrp="1"/>
          </p:cNvSpPr>
          <p:nvPr>
            <p:ph type="sldNum" sz="quarter" idx="12"/>
          </p:nvPr>
        </p:nvSpPr>
        <p:spPr/>
        <p:txBody>
          <a:bodyPr/>
          <a:lstStyle/>
          <a:p>
            <a:fld id="{242E18DF-83E9-4441-97E8-EB9E34088738}" type="slidenum">
              <a:rPr lang="fr-FR" smtClean="0"/>
              <a:t>‹#›</a:t>
            </a:fld>
            <a:endParaRPr lang="fr-FR"/>
          </a:p>
        </p:txBody>
      </p:sp>
    </p:spTree>
    <p:extLst>
      <p:ext uri="{BB962C8B-B14F-4D97-AF65-F5344CB8AC3E}">
        <p14:creationId xmlns:p14="http://schemas.microsoft.com/office/powerpoint/2010/main" val="34079740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619AC7-AD0C-1490-7FE3-F6F19EB3BBBB}"/>
              </a:ext>
            </a:extLst>
          </p:cNvPr>
          <p:cNvSpPr>
            <a:spLocks noGrp="1"/>
          </p:cNvSpPr>
          <p:nvPr>
            <p:ph type="title"/>
          </p:nvPr>
        </p:nvSpPr>
        <p:spPr/>
        <p:txBody>
          <a:bodyPr/>
          <a:lstStyle/>
          <a:p>
            <a:r>
              <a:rPr lang="fr-FR"/>
              <a:t>Modifiez le style du titre</a:t>
            </a:r>
            <a:endParaRPr lang="aa-ET"/>
          </a:p>
        </p:txBody>
      </p:sp>
      <p:sp>
        <p:nvSpPr>
          <p:cNvPr id="3" name="Espace réservé du texte vertical 2">
            <a:extLst>
              <a:ext uri="{FF2B5EF4-FFF2-40B4-BE49-F238E27FC236}">
                <a16:creationId xmlns:a16="http://schemas.microsoft.com/office/drawing/2014/main" id="{0661ABF2-4EC8-C6E3-3E41-51565E34FEE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a-ET"/>
          </a:p>
        </p:txBody>
      </p:sp>
      <p:sp>
        <p:nvSpPr>
          <p:cNvPr id="4" name="Espace réservé de la date 3">
            <a:extLst>
              <a:ext uri="{FF2B5EF4-FFF2-40B4-BE49-F238E27FC236}">
                <a16:creationId xmlns:a16="http://schemas.microsoft.com/office/drawing/2014/main" id="{E949AC81-32D7-BAC4-4D09-9EB42151FDF9}"/>
              </a:ext>
            </a:extLst>
          </p:cNvPr>
          <p:cNvSpPr>
            <a:spLocks noGrp="1"/>
          </p:cNvSpPr>
          <p:nvPr>
            <p:ph type="dt" sz="half" idx="10"/>
          </p:nvPr>
        </p:nvSpPr>
        <p:spPr/>
        <p:txBody>
          <a:bodyPr/>
          <a:lstStyle/>
          <a:p>
            <a:fld id="{93BC3B2C-C136-40D3-8176-6111E4150D1E}" type="datetimeFigureOut">
              <a:rPr lang="fr-FR" smtClean="0"/>
              <a:t>22/02/2023</a:t>
            </a:fld>
            <a:endParaRPr lang="fr-FR"/>
          </a:p>
        </p:txBody>
      </p:sp>
      <p:sp>
        <p:nvSpPr>
          <p:cNvPr id="5" name="Espace réservé du pied de page 4">
            <a:extLst>
              <a:ext uri="{FF2B5EF4-FFF2-40B4-BE49-F238E27FC236}">
                <a16:creationId xmlns:a16="http://schemas.microsoft.com/office/drawing/2014/main" id="{C69036BA-7A45-9525-DD7A-942B31AE8E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3B00395-C904-D4E1-36BD-13C157E95317}"/>
              </a:ext>
            </a:extLst>
          </p:cNvPr>
          <p:cNvSpPr>
            <a:spLocks noGrp="1"/>
          </p:cNvSpPr>
          <p:nvPr>
            <p:ph type="sldNum" sz="quarter" idx="12"/>
          </p:nvPr>
        </p:nvSpPr>
        <p:spPr/>
        <p:txBody>
          <a:bodyPr/>
          <a:lstStyle/>
          <a:p>
            <a:fld id="{242E18DF-83E9-4441-97E8-EB9E34088738}" type="slidenum">
              <a:rPr lang="fr-FR" smtClean="0"/>
              <a:t>‹#›</a:t>
            </a:fld>
            <a:endParaRPr lang="fr-FR"/>
          </a:p>
        </p:txBody>
      </p:sp>
    </p:spTree>
    <p:extLst>
      <p:ext uri="{BB962C8B-B14F-4D97-AF65-F5344CB8AC3E}">
        <p14:creationId xmlns:p14="http://schemas.microsoft.com/office/powerpoint/2010/main" val="25907913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C0298AB-68DA-1B1D-F893-D23A9C066023}"/>
              </a:ext>
            </a:extLst>
          </p:cNvPr>
          <p:cNvSpPr>
            <a:spLocks noGrp="1"/>
          </p:cNvSpPr>
          <p:nvPr>
            <p:ph type="title" orient="vert"/>
          </p:nvPr>
        </p:nvSpPr>
        <p:spPr>
          <a:xfrm>
            <a:off x="8724901" y="365125"/>
            <a:ext cx="2628900" cy="5811838"/>
          </a:xfrm>
        </p:spPr>
        <p:txBody>
          <a:bodyPr vert="eaVert"/>
          <a:lstStyle/>
          <a:p>
            <a:r>
              <a:rPr lang="fr-FR"/>
              <a:t>Modifiez le style du titre</a:t>
            </a:r>
            <a:endParaRPr lang="aa-ET"/>
          </a:p>
        </p:txBody>
      </p:sp>
      <p:sp>
        <p:nvSpPr>
          <p:cNvPr id="3" name="Espace réservé du texte vertical 2">
            <a:extLst>
              <a:ext uri="{FF2B5EF4-FFF2-40B4-BE49-F238E27FC236}">
                <a16:creationId xmlns:a16="http://schemas.microsoft.com/office/drawing/2014/main" id="{3428B393-AD3C-2F53-C615-534C20A52509}"/>
              </a:ext>
            </a:extLst>
          </p:cNvPr>
          <p:cNvSpPr>
            <a:spLocks noGrp="1"/>
          </p:cNvSpPr>
          <p:nvPr>
            <p:ph type="body" orient="vert" idx="1"/>
          </p:nvPr>
        </p:nvSpPr>
        <p:spPr>
          <a:xfrm>
            <a:off x="838201"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a-ET"/>
          </a:p>
        </p:txBody>
      </p:sp>
      <p:sp>
        <p:nvSpPr>
          <p:cNvPr id="4" name="Espace réservé de la date 3">
            <a:extLst>
              <a:ext uri="{FF2B5EF4-FFF2-40B4-BE49-F238E27FC236}">
                <a16:creationId xmlns:a16="http://schemas.microsoft.com/office/drawing/2014/main" id="{61610290-2D00-08E4-A108-BBB54FD86902}"/>
              </a:ext>
            </a:extLst>
          </p:cNvPr>
          <p:cNvSpPr>
            <a:spLocks noGrp="1"/>
          </p:cNvSpPr>
          <p:nvPr>
            <p:ph type="dt" sz="half" idx="10"/>
          </p:nvPr>
        </p:nvSpPr>
        <p:spPr/>
        <p:txBody>
          <a:bodyPr/>
          <a:lstStyle/>
          <a:p>
            <a:fld id="{93BC3B2C-C136-40D3-8176-6111E4150D1E}" type="datetimeFigureOut">
              <a:rPr lang="fr-FR" smtClean="0"/>
              <a:t>22/02/2023</a:t>
            </a:fld>
            <a:endParaRPr lang="fr-FR"/>
          </a:p>
        </p:txBody>
      </p:sp>
      <p:sp>
        <p:nvSpPr>
          <p:cNvPr id="5" name="Espace réservé du pied de page 4">
            <a:extLst>
              <a:ext uri="{FF2B5EF4-FFF2-40B4-BE49-F238E27FC236}">
                <a16:creationId xmlns:a16="http://schemas.microsoft.com/office/drawing/2014/main" id="{B9197AC2-EF9F-8211-3E03-F3A253FE39D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EE18EAA-7D12-870F-ABA1-2EDFC7238785}"/>
              </a:ext>
            </a:extLst>
          </p:cNvPr>
          <p:cNvSpPr>
            <a:spLocks noGrp="1"/>
          </p:cNvSpPr>
          <p:nvPr>
            <p:ph type="sldNum" sz="quarter" idx="12"/>
          </p:nvPr>
        </p:nvSpPr>
        <p:spPr/>
        <p:txBody>
          <a:bodyPr/>
          <a:lstStyle/>
          <a:p>
            <a:fld id="{242E18DF-83E9-4441-97E8-EB9E34088738}" type="slidenum">
              <a:rPr lang="fr-FR" smtClean="0"/>
              <a:t>‹#›</a:t>
            </a:fld>
            <a:endParaRPr lang="fr-FR"/>
          </a:p>
        </p:txBody>
      </p:sp>
    </p:spTree>
    <p:extLst>
      <p:ext uri="{BB962C8B-B14F-4D97-AF65-F5344CB8AC3E}">
        <p14:creationId xmlns:p14="http://schemas.microsoft.com/office/powerpoint/2010/main" val="33732026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et modifiez le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a:extLst>
              <a:ext uri="{FF2B5EF4-FFF2-40B4-BE49-F238E27FC236}">
                <a16:creationId xmlns:a16="http://schemas.microsoft.com/office/drawing/2014/main" id="{E8B42B32-998F-A48E-5902-83BD5CD56725}"/>
              </a:ext>
            </a:extLst>
          </p:cNvPr>
          <p:cNvSpPr>
            <a:spLocks noGrp="1"/>
          </p:cNvSpPr>
          <p:nvPr>
            <p:ph type="dt" sz="half" idx="10"/>
          </p:nvPr>
        </p:nvSpPr>
        <p:spPr/>
        <p:txBody>
          <a:bodyPr/>
          <a:lstStyle>
            <a:lvl1pPr>
              <a:defRPr/>
            </a:lvl1pPr>
          </a:lstStyle>
          <a:p>
            <a:pPr>
              <a:defRPr/>
            </a:pPr>
            <a:fld id="{69D27B85-A5F3-4649-8DFC-2EC70461C0A3}" type="datetimeFigureOut">
              <a:rPr lang="fr-KM"/>
              <a:pPr>
                <a:defRPr/>
              </a:pPr>
              <a:t>02/22/2023</a:t>
            </a:fld>
            <a:endParaRPr lang="x-none"/>
          </a:p>
        </p:txBody>
      </p:sp>
      <p:sp>
        <p:nvSpPr>
          <p:cNvPr id="5" name="Espace réservé du pied de page 4">
            <a:extLst>
              <a:ext uri="{FF2B5EF4-FFF2-40B4-BE49-F238E27FC236}">
                <a16:creationId xmlns:a16="http://schemas.microsoft.com/office/drawing/2014/main" id="{C16A4328-375C-04B3-8008-8026441D73AF}"/>
              </a:ext>
            </a:extLst>
          </p:cNvPr>
          <p:cNvSpPr>
            <a:spLocks noGrp="1"/>
          </p:cNvSpPr>
          <p:nvPr>
            <p:ph type="ftr" sz="quarter" idx="11"/>
          </p:nvPr>
        </p:nvSpPr>
        <p:spPr/>
        <p:txBody>
          <a:bodyPr/>
          <a:lstStyle>
            <a:lvl1pPr>
              <a:defRPr/>
            </a:lvl1pPr>
          </a:lstStyle>
          <a:p>
            <a:pPr>
              <a:defRPr/>
            </a:pPr>
            <a:endParaRPr lang="x-none"/>
          </a:p>
        </p:txBody>
      </p:sp>
      <p:sp>
        <p:nvSpPr>
          <p:cNvPr id="6" name="Espace réservé du numéro de diapositive 5">
            <a:extLst>
              <a:ext uri="{FF2B5EF4-FFF2-40B4-BE49-F238E27FC236}">
                <a16:creationId xmlns:a16="http://schemas.microsoft.com/office/drawing/2014/main" id="{1D6F5782-3660-CBDE-EA1C-A2C3DB674FBC}"/>
              </a:ext>
            </a:extLst>
          </p:cNvPr>
          <p:cNvSpPr>
            <a:spLocks noGrp="1"/>
          </p:cNvSpPr>
          <p:nvPr>
            <p:ph type="sldNum" sz="quarter" idx="12"/>
          </p:nvPr>
        </p:nvSpPr>
        <p:spPr/>
        <p:txBody>
          <a:bodyPr/>
          <a:lstStyle>
            <a:lvl1pPr>
              <a:defRPr/>
            </a:lvl1pPr>
          </a:lstStyle>
          <a:p>
            <a:pPr>
              <a:defRPr/>
            </a:pPr>
            <a:fld id="{C50B0851-5135-4ABC-B44A-6E7656BD931D}" type="slidenum">
              <a:rPr lang="x-none"/>
              <a:pPr>
                <a:defRPr/>
              </a:pPr>
              <a:t>‹#›</a:t>
            </a:fld>
            <a:endParaRPr lang="x-none"/>
          </a:p>
        </p:txBody>
      </p:sp>
    </p:spTree>
    <p:extLst>
      <p:ext uri="{BB962C8B-B14F-4D97-AF65-F5344CB8AC3E}">
        <p14:creationId xmlns:p14="http://schemas.microsoft.com/office/powerpoint/2010/main" val="25483304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DCC5CCE-12DF-990A-21B2-CEA7AD8EC6E3}"/>
              </a:ext>
            </a:extLst>
          </p:cNvPr>
          <p:cNvSpPr>
            <a:spLocks noGrp="1"/>
          </p:cNvSpPr>
          <p:nvPr>
            <p:ph type="dt" sz="half" idx="10"/>
          </p:nvPr>
        </p:nvSpPr>
        <p:spPr/>
        <p:txBody>
          <a:bodyPr/>
          <a:lstStyle>
            <a:lvl1pPr>
              <a:defRPr/>
            </a:lvl1pPr>
          </a:lstStyle>
          <a:p>
            <a:pPr>
              <a:defRPr/>
            </a:pPr>
            <a:fld id="{08760C6D-F229-40A9-8404-D599D7DBF9E8}" type="datetimeFigureOut">
              <a:rPr lang="fr-KM"/>
              <a:pPr>
                <a:defRPr/>
              </a:pPr>
              <a:t>02/22/2023</a:t>
            </a:fld>
            <a:endParaRPr lang="x-none"/>
          </a:p>
        </p:txBody>
      </p:sp>
      <p:sp>
        <p:nvSpPr>
          <p:cNvPr id="5" name="Espace réservé du pied de page 4">
            <a:extLst>
              <a:ext uri="{FF2B5EF4-FFF2-40B4-BE49-F238E27FC236}">
                <a16:creationId xmlns:a16="http://schemas.microsoft.com/office/drawing/2014/main" id="{5AA4F8B9-3050-D566-1107-38376BC081CB}"/>
              </a:ext>
            </a:extLst>
          </p:cNvPr>
          <p:cNvSpPr>
            <a:spLocks noGrp="1"/>
          </p:cNvSpPr>
          <p:nvPr>
            <p:ph type="ftr" sz="quarter" idx="11"/>
          </p:nvPr>
        </p:nvSpPr>
        <p:spPr/>
        <p:txBody>
          <a:bodyPr/>
          <a:lstStyle>
            <a:lvl1pPr>
              <a:defRPr/>
            </a:lvl1pPr>
          </a:lstStyle>
          <a:p>
            <a:pPr>
              <a:defRPr/>
            </a:pPr>
            <a:endParaRPr lang="x-none"/>
          </a:p>
        </p:txBody>
      </p:sp>
      <p:sp>
        <p:nvSpPr>
          <p:cNvPr id="6" name="Espace réservé du numéro de diapositive 5">
            <a:extLst>
              <a:ext uri="{FF2B5EF4-FFF2-40B4-BE49-F238E27FC236}">
                <a16:creationId xmlns:a16="http://schemas.microsoft.com/office/drawing/2014/main" id="{F1ECF8E3-2CF5-6BAA-7523-F11D371F77D7}"/>
              </a:ext>
            </a:extLst>
          </p:cNvPr>
          <p:cNvSpPr>
            <a:spLocks noGrp="1"/>
          </p:cNvSpPr>
          <p:nvPr>
            <p:ph type="sldNum" sz="quarter" idx="12"/>
          </p:nvPr>
        </p:nvSpPr>
        <p:spPr/>
        <p:txBody>
          <a:bodyPr/>
          <a:lstStyle>
            <a:lvl1pPr>
              <a:defRPr/>
            </a:lvl1pPr>
          </a:lstStyle>
          <a:p>
            <a:pPr>
              <a:defRPr/>
            </a:pPr>
            <a:fld id="{82B3819D-828D-4549-9203-C0333CBA7F3B}" type="slidenum">
              <a:rPr lang="x-none"/>
              <a:pPr>
                <a:defRPr/>
              </a:pPr>
              <a:t>‹#›</a:t>
            </a:fld>
            <a:endParaRPr lang="x-none"/>
          </a:p>
        </p:txBody>
      </p:sp>
    </p:spTree>
    <p:extLst>
      <p:ext uri="{BB962C8B-B14F-4D97-AF65-F5344CB8AC3E}">
        <p14:creationId xmlns:p14="http://schemas.microsoft.com/office/powerpoint/2010/main" val="33088378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2B472D3-2045-A909-E31E-9EE785B87EDA}"/>
              </a:ext>
            </a:extLst>
          </p:cNvPr>
          <p:cNvSpPr>
            <a:spLocks noGrp="1"/>
          </p:cNvSpPr>
          <p:nvPr>
            <p:ph type="dt" sz="half" idx="10"/>
          </p:nvPr>
        </p:nvSpPr>
        <p:spPr/>
        <p:txBody>
          <a:bodyPr/>
          <a:lstStyle>
            <a:lvl1pPr>
              <a:defRPr/>
            </a:lvl1pPr>
          </a:lstStyle>
          <a:p>
            <a:pPr>
              <a:defRPr/>
            </a:pPr>
            <a:fld id="{1C305664-EF25-4B73-93EF-795C18612A7F}" type="datetimeFigureOut">
              <a:rPr lang="fr-KM"/>
              <a:pPr>
                <a:defRPr/>
              </a:pPr>
              <a:t>02/22/2023</a:t>
            </a:fld>
            <a:endParaRPr lang="x-none"/>
          </a:p>
        </p:txBody>
      </p:sp>
      <p:sp>
        <p:nvSpPr>
          <p:cNvPr id="5" name="Espace réservé du pied de page 4">
            <a:extLst>
              <a:ext uri="{FF2B5EF4-FFF2-40B4-BE49-F238E27FC236}">
                <a16:creationId xmlns:a16="http://schemas.microsoft.com/office/drawing/2014/main" id="{8FBE6677-98B4-12A9-95DE-501B4046E0A4}"/>
              </a:ext>
            </a:extLst>
          </p:cNvPr>
          <p:cNvSpPr>
            <a:spLocks noGrp="1"/>
          </p:cNvSpPr>
          <p:nvPr>
            <p:ph type="ftr" sz="quarter" idx="11"/>
          </p:nvPr>
        </p:nvSpPr>
        <p:spPr/>
        <p:txBody>
          <a:bodyPr/>
          <a:lstStyle>
            <a:lvl1pPr>
              <a:defRPr/>
            </a:lvl1pPr>
          </a:lstStyle>
          <a:p>
            <a:pPr>
              <a:defRPr/>
            </a:pPr>
            <a:endParaRPr lang="x-none"/>
          </a:p>
        </p:txBody>
      </p:sp>
      <p:sp>
        <p:nvSpPr>
          <p:cNvPr id="6" name="Espace réservé du numéro de diapositive 5">
            <a:extLst>
              <a:ext uri="{FF2B5EF4-FFF2-40B4-BE49-F238E27FC236}">
                <a16:creationId xmlns:a16="http://schemas.microsoft.com/office/drawing/2014/main" id="{4BAB3AA5-A672-DC07-21D8-BB37FF5BF019}"/>
              </a:ext>
            </a:extLst>
          </p:cNvPr>
          <p:cNvSpPr>
            <a:spLocks noGrp="1"/>
          </p:cNvSpPr>
          <p:nvPr>
            <p:ph type="sldNum" sz="quarter" idx="12"/>
          </p:nvPr>
        </p:nvSpPr>
        <p:spPr/>
        <p:txBody>
          <a:bodyPr/>
          <a:lstStyle>
            <a:lvl1pPr>
              <a:defRPr/>
            </a:lvl1pPr>
          </a:lstStyle>
          <a:p>
            <a:pPr>
              <a:defRPr/>
            </a:pPr>
            <a:fld id="{F670319E-B148-4E14-86ED-36F9CF616932}" type="slidenum">
              <a:rPr lang="x-none"/>
              <a:pPr>
                <a:defRPr/>
              </a:pPr>
              <a:t>‹#›</a:t>
            </a:fld>
            <a:endParaRPr lang="x-none"/>
          </a:p>
        </p:txBody>
      </p:sp>
    </p:spTree>
    <p:extLst>
      <p:ext uri="{BB962C8B-B14F-4D97-AF65-F5344CB8AC3E}">
        <p14:creationId xmlns:p14="http://schemas.microsoft.com/office/powerpoint/2010/main" val="1553522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10AE1077-CB5C-B746-D8EB-BD94A86F3CE0}"/>
              </a:ext>
            </a:extLst>
          </p:cNvPr>
          <p:cNvSpPr>
            <a:spLocks noGrp="1"/>
          </p:cNvSpPr>
          <p:nvPr>
            <p:ph type="dt" sz="half" idx="10"/>
          </p:nvPr>
        </p:nvSpPr>
        <p:spPr/>
        <p:txBody>
          <a:bodyPr/>
          <a:lstStyle>
            <a:lvl1pPr>
              <a:defRPr/>
            </a:lvl1pPr>
          </a:lstStyle>
          <a:p>
            <a:pPr>
              <a:defRPr/>
            </a:pPr>
            <a:fld id="{3E1368D2-2EC5-4A25-A1A5-0C4E34E71924}" type="datetimeFigureOut">
              <a:rPr lang="fr-KM"/>
              <a:pPr>
                <a:defRPr/>
              </a:pPr>
              <a:t>02/22/2023</a:t>
            </a:fld>
            <a:endParaRPr lang="x-none"/>
          </a:p>
        </p:txBody>
      </p:sp>
      <p:sp>
        <p:nvSpPr>
          <p:cNvPr id="6" name="Espace réservé du pied de page 4">
            <a:extLst>
              <a:ext uri="{FF2B5EF4-FFF2-40B4-BE49-F238E27FC236}">
                <a16:creationId xmlns:a16="http://schemas.microsoft.com/office/drawing/2014/main" id="{B53B7D04-2DC5-BC42-B7FC-A57A3101E98D}"/>
              </a:ext>
            </a:extLst>
          </p:cNvPr>
          <p:cNvSpPr>
            <a:spLocks noGrp="1"/>
          </p:cNvSpPr>
          <p:nvPr>
            <p:ph type="ftr" sz="quarter" idx="11"/>
          </p:nvPr>
        </p:nvSpPr>
        <p:spPr/>
        <p:txBody>
          <a:bodyPr/>
          <a:lstStyle>
            <a:lvl1pPr>
              <a:defRPr/>
            </a:lvl1pPr>
          </a:lstStyle>
          <a:p>
            <a:pPr>
              <a:defRPr/>
            </a:pPr>
            <a:endParaRPr lang="x-none"/>
          </a:p>
        </p:txBody>
      </p:sp>
      <p:sp>
        <p:nvSpPr>
          <p:cNvPr id="7" name="Espace réservé du numéro de diapositive 5">
            <a:extLst>
              <a:ext uri="{FF2B5EF4-FFF2-40B4-BE49-F238E27FC236}">
                <a16:creationId xmlns:a16="http://schemas.microsoft.com/office/drawing/2014/main" id="{D0591F64-FF81-A70B-779D-2C399F7BCDEE}"/>
              </a:ext>
            </a:extLst>
          </p:cNvPr>
          <p:cNvSpPr>
            <a:spLocks noGrp="1"/>
          </p:cNvSpPr>
          <p:nvPr>
            <p:ph type="sldNum" sz="quarter" idx="12"/>
          </p:nvPr>
        </p:nvSpPr>
        <p:spPr/>
        <p:txBody>
          <a:bodyPr/>
          <a:lstStyle>
            <a:lvl1pPr>
              <a:defRPr/>
            </a:lvl1pPr>
          </a:lstStyle>
          <a:p>
            <a:pPr>
              <a:defRPr/>
            </a:pPr>
            <a:fld id="{E6890284-815D-4F3E-9A0B-30AA1024130D}" type="slidenum">
              <a:rPr lang="x-none"/>
              <a:pPr>
                <a:defRPr/>
              </a:pPr>
              <a:t>‹#›</a:t>
            </a:fld>
            <a:endParaRPr lang="x-none"/>
          </a:p>
        </p:txBody>
      </p:sp>
    </p:spTree>
    <p:extLst>
      <p:ext uri="{BB962C8B-B14F-4D97-AF65-F5344CB8AC3E}">
        <p14:creationId xmlns:p14="http://schemas.microsoft.com/office/powerpoint/2010/main" val="1194489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577F32-BCC6-D143-A0E7-202E16F4A706}"/>
              </a:ext>
            </a:extLst>
          </p:cNvPr>
          <p:cNvSpPr>
            <a:spLocks noGrp="1"/>
          </p:cNvSpPr>
          <p:nvPr>
            <p:ph type="ctrTitle"/>
          </p:nvPr>
        </p:nvSpPr>
        <p:spPr>
          <a:xfrm>
            <a:off x="858079" y="3255377"/>
            <a:ext cx="6503504" cy="2387600"/>
          </a:xfrm>
        </p:spPr>
        <p:txBody>
          <a:bodyPr anchor="b"/>
          <a:lstStyle>
            <a:lvl1pPr algn="l">
              <a:defRPr sz="6000" b="1" i="0">
                <a:solidFill>
                  <a:schemeClr val="tx1"/>
                </a:solidFill>
                <a:latin typeface="KievitOT-Bold" panose="020B0504020101020102" pitchFamily="34" charset="77"/>
              </a:defRPr>
            </a:lvl1pPr>
          </a:lstStyle>
          <a:p>
            <a:r>
              <a:rPr lang="en-GB"/>
              <a:t>Click to edit Master title style</a:t>
            </a:r>
            <a:endParaRPr lang="en-SE"/>
          </a:p>
        </p:txBody>
      </p:sp>
      <p:sp>
        <p:nvSpPr>
          <p:cNvPr id="6" name="Subtitle 2">
            <a:extLst>
              <a:ext uri="{FF2B5EF4-FFF2-40B4-BE49-F238E27FC236}">
                <a16:creationId xmlns:a16="http://schemas.microsoft.com/office/drawing/2014/main" id="{49FD385D-9A03-1B40-98BE-4FC8FD4B4E18}"/>
              </a:ext>
            </a:extLst>
          </p:cNvPr>
          <p:cNvSpPr>
            <a:spLocks noGrp="1"/>
          </p:cNvSpPr>
          <p:nvPr>
            <p:ph type="subTitle" idx="1" hasCustomPrompt="1"/>
          </p:nvPr>
        </p:nvSpPr>
        <p:spPr>
          <a:xfrm>
            <a:off x="858079" y="5661403"/>
            <a:ext cx="7116878" cy="392156"/>
          </a:xfrm>
        </p:spPr>
        <p:txBody>
          <a:bodyPr/>
          <a:lstStyle>
            <a:lvl1pPr marL="0" indent="0" algn="l">
              <a:buNone/>
              <a:defRPr sz="2400" b="0" i="0">
                <a:solidFill>
                  <a:schemeClr val="tx1"/>
                </a:solidFill>
                <a:latin typeface="KievitOT-Regular" panose="020B0504020101020102"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 with more explanation</a:t>
            </a:r>
            <a:endParaRPr lang="en-SE"/>
          </a:p>
        </p:txBody>
      </p:sp>
    </p:spTree>
    <p:extLst>
      <p:ext uri="{BB962C8B-B14F-4D97-AF65-F5344CB8AC3E}">
        <p14:creationId xmlns:p14="http://schemas.microsoft.com/office/powerpoint/2010/main" val="42197470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22F0E8E0-9B20-2A4B-FC2B-023E5491E588}"/>
              </a:ext>
            </a:extLst>
          </p:cNvPr>
          <p:cNvSpPr>
            <a:spLocks noGrp="1"/>
          </p:cNvSpPr>
          <p:nvPr>
            <p:ph type="dt" sz="half" idx="10"/>
          </p:nvPr>
        </p:nvSpPr>
        <p:spPr/>
        <p:txBody>
          <a:bodyPr/>
          <a:lstStyle>
            <a:lvl1pPr>
              <a:defRPr/>
            </a:lvl1pPr>
          </a:lstStyle>
          <a:p>
            <a:pPr>
              <a:defRPr/>
            </a:pPr>
            <a:fld id="{57C6E4EE-E700-4BF1-957A-E6C205355C41}" type="datetimeFigureOut">
              <a:rPr lang="fr-KM"/>
              <a:pPr>
                <a:defRPr/>
              </a:pPr>
              <a:t>02/22/2023</a:t>
            </a:fld>
            <a:endParaRPr lang="x-none"/>
          </a:p>
        </p:txBody>
      </p:sp>
      <p:sp>
        <p:nvSpPr>
          <p:cNvPr id="8" name="Espace réservé du pied de page 4">
            <a:extLst>
              <a:ext uri="{FF2B5EF4-FFF2-40B4-BE49-F238E27FC236}">
                <a16:creationId xmlns:a16="http://schemas.microsoft.com/office/drawing/2014/main" id="{493DAC07-C88E-921E-48BB-88EC5B67C66D}"/>
              </a:ext>
            </a:extLst>
          </p:cNvPr>
          <p:cNvSpPr>
            <a:spLocks noGrp="1"/>
          </p:cNvSpPr>
          <p:nvPr>
            <p:ph type="ftr" sz="quarter" idx="11"/>
          </p:nvPr>
        </p:nvSpPr>
        <p:spPr/>
        <p:txBody>
          <a:bodyPr/>
          <a:lstStyle>
            <a:lvl1pPr>
              <a:defRPr/>
            </a:lvl1pPr>
          </a:lstStyle>
          <a:p>
            <a:pPr>
              <a:defRPr/>
            </a:pPr>
            <a:endParaRPr lang="x-none"/>
          </a:p>
        </p:txBody>
      </p:sp>
      <p:sp>
        <p:nvSpPr>
          <p:cNvPr id="9" name="Espace réservé du numéro de diapositive 5">
            <a:extLst>
              <a:ext uri="{FF2B5EF4-FFF2-40B4-BE49-F238E27FC236}">
                <a16:creationId xmlns:a16="http://schemas.microsoft.com/office/drawing/2014/main" id="{6B1C942C-FCD5-46DB-6B67-C38BE12C1204}"/>
              </a:ext>
            </a:extLst>
          </p:cNvPr>
          <p:cNvSpPr>
            <a:spLocks noGrp="1"/>
          </p:cNvSpPr>
          <p:nvPr>
            <p:ph type="sldNum" sz="quarter" idx="12"/>
          </p:nvPr>
        </p:nvSpPr>
        <p:spPr/>
        <p:txBody>
          <a:bodyPr/>
          <a:lstStyle>
            <a:lvl1pPr>
              <a:defRPr/>
            </a:lvl1pPr>
          </a:lstStyle>
          <a:p>
            <a:pPr>
              <a:defRPr/>
            </a:pPr>
            <a:fld id="{175939D3-97DA-4082-9513-72AD5330F259}" type="slidenum">
              <a:rPr lang="x-none"/>
              <a:pPr>
                <a:defRPr/>
              </a:pPr>
              <a:t>‹#›</a:t>
            </a:fld>
            <a:endParaRPr lang="x-none"/>
          </a:p>
        </p:txBody>
      </p:sp>
    </p:spTree>
    <p:extLst>
      <p:ext uri="{BB962C8B-B14F-4D97-AF65-F5344CB8AC3E}">
        <p14:creationId xmlns:p14="http://schemas.microsoft.com/office/powerpoint/2010/main" val="16884772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3">
            <a:extLst>
              <a:ext uri="{FF2B5EF4-FFF2-40B4-BE49-F238E27FC236}">
                <a16:creationId xmlns:a16="http://schemas.microsoft.com/office/drawing/2014/main" id="{D1B14C0D-A4CB-29FB-9D39-EF43088753D3}"/>
              </a:ext>
            </a:extLst>
          </p:cNvPr>
          <p:cNvSpPr>
            <a:spLocks noGrp="1"/>
          </p:cNvSpPr>
          <p:nvPr>
            <p:ph type="dt" sz="half" idx="10"/>
          </p:nvPr>
        </p:nvSpPr>
        <p:spPr/>
        <p:txBody>
          <a:bodyPr/>
          <a:lstStyle>
            <a:lvl1pPr>
              <a:defRPr/>
            </a:lvl1pPr>
          </a:lstStyle>
          <a:p>
            <a:pPr>
              <a:defRPr/>
            </a:pPr>
            <a:fld id="{6B8A57F1-9099-453E-B756-DA26F4564C01}" type="datetimeFigureOut">
              <a:rPr lang="fr-KM"/>
              <a:pPr>
                <a:defRPr/>
              </a:pPr>
              <a:t>02/22/2023</a:t>
            </a:fld>
            <a:endParaRPr lang="x-none"/>
          </a:p>
        </p:txBody>
      </p:sp>
      <p:sp>
        <p:nvSpPr>
          <p:cNvPr id="4" name="Espace réservé du pied de page 4">
            <a:extLst>
              <a:ext uri="{FF2B5EF4-FFF2-40B4-BE49-F238E27FC236}">
                <a16:creationId xmlns:a16="http://schemas.microsoft.com/office/drawing/2014/main" id="{3FE4E438-AD3A-8664-8E91-B053041B3AEF}"/>
              </a:ext>
            </a:extLst>
          </p:cNvPr>
          <p:cNvSpPr>
            <a:spLocks noGrp="1"/>
          </p:cNvSpPr>
          <p:nvPr>
            <p:ph type="ftr" sz="quarter" idx="11"/>
          </p:nvPr>
        </p:nvSpPr>
        <p:spPr/>
        <p:txBody>
          <a:bodyPr/>
          <a:lstStyle>
            <a:lvl1pPr>
              <a:defRPr/>
            </a:lvl1pPr>
          </a:lstStyle>
          <a:p>
            <a:pPr>
              <a:defRPr/>
            </a:pPr>
            <a:endParaRPr lang="x-none"/>
          </a:p>
        </p:txBody>
      </p:sp>
      <p:sp>
        <p:nvSpPr>
          <p:cNvPr id="5" name="Espace réservé du numéro de diapositive 5">
            <a:extLst>
              <a:ext uri="{FF2B5EF4-FFF2-40B4-BE49-F238E27FC236}">
                <a16:creationId xmlns:a16="http://schemas.microsoft.com/office/drawing/2014/main" id="{377C1D4D-9DCA-7094-5F69-98DB174A0124}"/>
              </a:ext>
            </a:extLst>
          </p:cNvPr>
          <p:cNvSpPr>
            <a:spLocks noGrp="1"/>
          </p:cNvSpPr>
          <p:nvPr>
            <p:ph type="sldNum" sz="quarter" idx="12"/>
          </p:nvPr>
        </p:nvSpPr>
        <p:spPr/>
        <p:txBody>
          <a:bodyPr/>
          <a:lstStyle>
            <a:lvl1pPr>
              <a:defRPr/>
            </a:lvl1pPr>
          </a:lstStyle>
          <a:p>
            <a:pPr>
              <a:defRPr/>
            </a:pPr>
            <a:fld id="{2552DBE4-01C3-475C-926E-C3DA8EC30425}" type="slidenum">
              <a:rPr lang="x-none"/>
              <a:pPr>
                <a:defRPr/>
              </a:pPr>
              <a:t>‹#›</a:t>
            </a:fld>
            <a:endParaRPr lang="x-none"/>
          </a:p>
        </p:txBody>
      </p:sp>
    </p:spTree>
    <p:extLst>
      <p:ext uri="{BB962C8B-B14F-4D97-AF65-F5344CB8AC3E}">
        <p14:creationId xmlns:p14="http://schemas.microsoft.com/office/powerpoint/2010/main" val="20042944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FFD6B56B-91BC-8C76-6C21-BC1B79E49F1C}"/>
              </a:ext>
            </a:extLst>
          </p:cNvPr>
          <p:cNvSpPr>
            <a:spLocks noGrp="1"/>
          </p:cNvSpPr>
          <p:nvPr>
            <p:ph type="dt" sz="half" idx="10"/>
          </p:nvPr>
        </p:nvSpPr>
        <p:spPr/>
        <p:txBody>
          <a:bodyPr/>
          <a:lstStyle>
            <a:lvl1pPr>
              <a:defRPr/>
            </a:lvl1pPr>
          </a:lstStyle>
          <a:p>
            <a:pPr>
              <a:defRPr/>
            </a:pPr>
            <a:fld id="{633D525F-8BEA-4C5A-88BF-B1BC07D2A9B3}" type="datetimeFigureOut">
              <a:rPr lang="fr-KM"/>
              <a:pPr>
                <a:defRPr/>
              </a:pPr>
              <a:t>02/22/2023</a:t>
            </a:fld>
            <a:endParaRPr lang="x-none"/>
          </a:p>
        </p:txBody>
      </p:sp>
      <p:sp>
        <p:nvSpPr>
          <p:cNvPr id="3" name="Espace réservé du pied de page 4">
            <a:extLst>
              <a:ext uri="{FF2B5EF4-FFF2-40B4-BE49-F238E27FC236}">
                <a16:creationId xmlns:a16="http://schemas.microsoft.com/office/drawing/2014/main" id="{945502A3-3429-BD1B-D6BA-25091266E012}"/>
              </a:ext>
            </a:extLst>
          </p:cNvPr>
          <p:cNvSpPr>
            <a:spLocks noGrp="1"/>
          </p:cNvSpPr>
          <p:nvPr>
            <p:ph type="ftr" sz="quarter" idx="11"/>
          </p:nvPr>
        </p:nvSpPr>
        <p:spPr/>
        <p:txBody>
          <a:bodyPr/>
          <a:lstStyle>
            <a:lvl1pPr>
              <a:defRPr/>
            </a:lvl1pPr>
          </a:lstStyle>
          <a:p>
            <a:pPr>
              <a:defRPr/>
            </a:pPr>
            <a:endParaRPr lang="x-none"/>
          </a:p>
        </p:txBody>
      </p:sp>
      <p:sp>
        <p:nvSpPr>
          <p:cNvPr id="4" name="Espace réservé du numéro de diapositive 5">
            <a:extLst>
              <a:ext uri="{FF2B5EF4-FFF2-40B4-BE49-F238E27FC236}">
                <a16:creationId xmlns:a16="http://schemas.microsoft.com/office/drawing/2014/main" id="{69248B5B-E91F-16F0-39A4-4AFF7D194137}"/>
              </a:ext>
            </a:extLst>
          </p:cNvPr>
          <p:cNvSpPr>
            <a:spLocks noGrp="1"/>
          </p:cNvSpPr>
          <p:nvPr>
            <p:ph type="sldNum" sz="quarter" idx="12"/>
          </p:nvPr>
        </p:nvSpPr>
        <p:spPr/>
        <p:txBody>
          <a:bodyPr/>
          <a:lstStyle>
            <a:lvl1pPr>
              <a:defRPr/>
            </a:lvl1pPr>
          </a:lstStyle>
          <a:p>
            <a:pPr>
              <a:defRPr/>
            </a:pPr>
            <a:fld id="{4F46B885-1090-4291-BF10-89D095B86B24}" type="slidenum">
              <a:rPr lang="x-none"/>
              <a:pPr>
                <a:defRPr/>
              </a:pPr>
              <a:t>‹#›</a:t>
            </a:fld>
            <a:endParaRPr lang="x-none"/>
          </a:p>
        </p:txBody>
      </p:sp>
    </p:spTree>
    <p:extLst>
      <p:ext uri="{BB962C8B-B14F-4D97-AF65-F5344CB8AC3E}">
        <p14:creationId xmlns:p14="http://schemas.microsoft.com/office/powerpoint/2010/main" val="2296318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BA5E1DEF-E2C9-D1F6-A716-88AC52BC508A}"/>
              </a:ext>
            </a:extLst>
          </p:cNvPr>
          <p:cNvSpPr>
            <a:spLocks noGrp="1"/>
          </p:cNvSpPr>
          <p:nvPr>
            <p:ph type="dt" sz="half" idx="10"/>
          </p:nvPr>
        </p:nvSpPr>
        <p:spPr/>
        <p:txBody>
          <a:bodyPr/>
          <a:lstStyle>
            <a:lvl1pPr>
              <a:defRPr/>
            </a:lvl1pPr>
          </a:lstStyle>
          <a:p>
            <a:pPr>
              <a:defRPr/>
            </a:pPr>
            <a:fld id="{D3ECB162-FABF-4896-843F-DA47D91EAEF3}" type="datetimeFigureOut">
              <a:rPr lang="fr-KM"/>
              <a:pPr>
                <a:defRPr/>
              </a:pPr>
              <a:t>02/22/2023</a:t>
            </a:fld>
            <a:endParaRPr lang="x-none"/>
          </a:p>
        </p:txBody>
      </p:sp>
      <p:sp>
        <p:nvSpPr>
          <p:cNvPr id="6" name="Espace réservé du pied de page 4">
            <a:extLst>
              <a:ext uri="{FF2B5EF4-FFF2-40B4-BE49-F238E27FC236}">
                <a16:creationId xmlns:a16="http://schemas.microsoft.com/office/drawing/2014/main" id="{201095C7-B431-C0A6-DAF9-04F202980AE5}"/>
              </a:ext>
            </a:extLst>
          </p:cNvPr>
          <p:cNvSpPr>
            <a:spLocks noGrp="1"/>
          </p:cNvSpPr>
          <p:nvPr>
            <p:ph type="ftr" sz="quarter" idx="11"/>
          </p:nvPr>
        </p:nvSpPr>
        <p:spPr/>
        <p:txBody>
          <a:bodyPr/>
          <a:lstStyle>
            <a:lvl1pPr>
              <a:defRPr/>
            </a:lvl1pPr>
          </a:lstStyle>
          <a:p>
            <a:pPr>
              <a:defRPr/>
            </a:pPr>
            <a:endParaRPr lang="x-none"/>
          </a:p>
        </p:txBody>
      </p:sp>
      <p:sp>
        <p:nvSpPr>
          <p:cNvPr id="7" name="Espace réservé du numéro de diapositive 5">
            <a:extLst>
              <a:ext uri="{FF2B5EF4-FFF2-40B4-BE49-F238E27FC236}">
                <a16:creationId xmlns:a16="http://schemas.microsoft.com/office/drawing/2014/main" id="{3A87D820-70C2-209C-F0E8-7036BF5ABDA8}"/>
              </a:ext>
            </a:extLst>
          </p:cNvPr>
          <p:cNvSpPr>
            <a:spLocks noGrp="1"/>
          </p:cNvSpPr>
          <p:nvPr>
            <p:ph type="sldNum" sz="quarter" idx="12"/>
          </p:nvPr>
        </p:nvSpPr>
        <p:spPr/>
        <p:txBody>
          <a:bodyPr/>
          <a:lstStyle>
            <a:lvl1pPr>
              <a:defRPr/>
            </a:lvl1pPr>
          </a:lstStyle>
          <a:p>
            <a:pPr>
              <a:defRPr/>
            </a:pPr>
            <a:fld id="{52B995E9-8C2C-4025-82FC-94AB50196DFE}" type="slidenum">
              <a:rPr lang="x-none"/>
              <a:pPr>
                <a:defRPr/>
              </a:pPr>
              <a:t>‹#›</a:t>
            </a:fld>
            <a:endParaRPr lang="x-none"/>
          </a:p>
        </p:txBody>
      </p:sp>
    </p:spTree>
    <p:extLst>
      <p:ext uri="{BB962C8B-B14F-4D97-AF65-F5344CB8AC3E}">
        <p14:creationId xmlns:p14="http://schemas.microsoft.com/office/powerpoint/2010/main" val="27454752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706E02A8-193E-94BD-1330-1E6956CBD9D2}"/>
              </a:ext>
            </a:extLst>
          </p:cNvPr>
          <p:cNvSpPr>
            <a:spLocks noGrp="1"/>
          </p:cNvSpPr>
          <p:nvPr>
            <p:ph type="dt" sz="half" idx="10"/>
          </p:nvPr>
        </p:nvSpPr>
        <p:spPr/>
        <p:txBody>
          <a:bodyPr/>
          <a:lstStyle>
            <a:lvl1pPr>
              <a:defRPr/>
            </a:lvl1pPr>
          </a:lstStyle>
          <a:p>
            <a:pPr>
              <a:defRPr/>
            </a:pPr>
            <a:fld id="{5506ACFF-CE69-4E69-81B0-0DB491622C39}" type="datetimeFigureOut">
              <a:rPr lang="fr-KM"/>
              <a:pPr>
                <a:defRPr/>
              </a:pPr>
              <a:t>02/22/2023</a:t>
            </a:fld>
            <a:endParaRPr lang="x-none"/>
          </a:p>
        </p:txBody>
      </p:sp>
      <p:sp>
        <p:nvSpPr>
          <p:cNvPr id="6" name="Espace réservé du pied de page 4">
            <a:extLst>
              <a:ext uri="{FF2B5EF4-FFF2-40B4-BE49-F238E27FC236}">
                <a16:creationId xmlns:a16="http://schemas.microsoft.com/office/drawing/2014/main" id="{8353C875-1077-E478-1773-2EE351C7A169}"/>
              </a:ext>
            </a:extLst>
          </p:cNvPr>
          <p:cNvSpPr>
            <a:spLocks noGrp="1"/>
          </p:cNvSpPr>
          <p:nvPr>
            <p:ph type="ftr" sz="quarter" idx="11"/>
          </p:nvPr>
        </p:nvSpPr>
        <p:spPr/>
        <p:txBody>
          <a:bodyPr/>
          <a:lstStyle>
            <a:lvl1pPr>
              <a:defRPr/>
            </a:lvl1pPr>
          </a:lstStyle>
          <a:p>
            <a:pPr>
              <a:defRPr/>
            </a:pPr>
            <a:endParaRPr lang="x-none"/>
          </a:p>
        </p:txBody>
      </p:sp>
      <p:sp>
        <p:nvSpPr>
          <p:cNvPr id="7" name="Espace réservé du numéro de diapositive 5">
            <a:extLst>
              <a:ext uri="{FF2B5EF4-FFF2-40B4-BE49-F238E27FC236}">
                <a16:creationId xmlns:a16="http://schemas.microsoft.com/office/drawing/2014/main" id="{5BFBD7EF-D222-11A5-F6A0-FCA6E4490B96}"/>
              </a:ext>
            </a:extLst>
          </p:cNvPr>
          <p:cNvSpPr>
            <a:spLocks noGrp="1"/>
          </p:cNvSpPr>
          <p:nvPr>
            <p:ph type="sldNum" sz="quarter" idx="12"/>
          </p:nvPr>
        </p:nvSpPr>
        <p:spPr/>
        <p:txBody>
          <a:bodyPr/>
          <a:lstStyle>
            <a:lvl1pPr>
              <a:defRPr/>
            </a:lvl1pPr>
          </a:lstStyle>
          <a:p>
            <a:pPr>
              <a:defRPr/>
            </a:pPr>
            <a:fld id="{6C44A1AD-C46C-4697-858A-23DE222856FD}" type="slidenum">
              <a:rPr lang="x-none"/>
              <a:pPr>
                <a:defRPr/>
              </a:pPr>
              <a:t>‹#›</a:t>
            </a:fld>
            <a:endParaRPr lang="x-none"/>
          </a:p>
        </p:txBody>
      </p:sp>
    </p:spTree>
    <p:extLst>
      <p:ext uri="{BB962C8B-B14F-4D97-AF65-F5344CB8AC3E}">
        <p14:creationId xmlns:p14="http://schemas.microsoft.com/office/powerpoint/2010/main" val="23838568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C36FF72-2D8E-4097-0EEB-DCFF477E2AFF}"/>
              </a:ext>
            </a:extLst>
          </p:cNvPr>
          <p:cNvSpPr>
            <a:spLocks noGrp="1"/>
          </p:cNvSpPr>
          <p:nvPr>
            <p:ph type="dt" sz="half" idx="10"/>
          </p:nvPr>
        </p:nvSpPr>
        <p:spPr/>
        <p:txBody>
          <a:bodyPr/>
          <a:lstStyle>
            <a:lvl1pPr>
              <a:defRPr/>
            </a:lvl1pPr>
          </a:lstStyle>
          <a:p>
            <a:pPr>
              <a:defRPr/>
            </a:pPr>
            <a:fld id="{B4E81380-CD45-4682-80C8-109596859806}" type="datetimeFigureOut">
              <a:rPr lang="fr-KM"/>
              <a:pPr>
                <a:defRPr/>
              </a:pPr>
              <a:t>02/22/2023</a:t>
            </a:fld>
            <a:endParaRPr lang="x-none"/>
          </a:p>
        </p:txBody>
      </p:sp>
      <p:sp>
        <p:nvSpPr>
          <p:cNvPr id="5" name="Espace réservé du pied de page 4">
            <a:extLst>
              <a:ext uri="{FF2B5EF4-FFF2-40B4-BE49-F238E27FC236}">
                <a16:creationId xmlns:a16="http://schemas.microsoft.com/office/drawing/2014/main" id="{E36552FB-20D8-FBEE-61B0-CF9BB82D7836}"/>
              </a:ext>
            </a:extLst>
          </p:cNvPr>
          <p:cNvSpPr>
            <a:spLocks noGrp="1"/>
          </p:cNvSpPr>
          <p:nvPr>
            <p:ph type="ftr" sz="quarter" idx="11"/>
          </p:nvPr>
        </p:nvSpPr>
        <p:spPr/>
        <p:txBody>
          <a:bodyPr/>
          <a:lstStyle>
            <a:lvl1pPr>
              <a:defRPr/>
            </a:lvl1pPr>
          </a:lstStyle>
          <a:p>
            <a:pPr>
              <a:defRPr/>
            </a:pPr>
            <a:endParaRPr lang="x-none"/>
          </a:p>
        </p:txBody>
      </p:sp>
      <p:sp>
        <p:nvSpPr>
          <p:cNvPr id="6" name="Espace réservé du numéro de diapositive 5">
            <a:extLst>
              <a:ext uri="{FF2B5EF4-FFF2-40B4-BE49-F238E27FC236}">
                <a16:creationId xmlns:a16="http://schemas.microsoft.com/office/drawing/2014/main" id="{8A40F16D-0751-9C25-12A0-A5D4A5094429}"/>
              </a:ext>
            </a:extLst>
          </p:cNvPr>
          <p:cNvSpPr>
            <a:spLocks noGrp="1"/>
          </p:cNvSpPr>
          <p:nvPr>
            <p:ph type="sldNum" sz="quarter" idx="12"/>
          </p:nvPr>
        </p:nvSpPr>
        <p:spPr/>
        <p:txBody>
          <a:bodyPr/>
          <a:lstStyle>
            <a:lvl1pPr>
              <a:defRPr/>
            </a:lvl1pPr>
          </a:lstStyle>
          <a:p>
            <a:pPr>
              <a:defRPr/>
            </a:pPr>
            <a:fld id="{A2AD6C4B-8705-45F7-9E1B-17E6B6B9CEA3}" type="slidenum">
              <a:rPr lang="x-none"/>
              <a:pPr>
                <a:defRPr/>
              </a:pPr>
              <a:t>‹#›</a:t>
            </a:fld>
            <a:endParaRPr lang="x-none"/>
          </a:p>
        </p:txBody>
      </p:sp>
    </p:spTree>
    <p:extLst>
      <p:ext uri="{BB962C8B-B14F-4D97-AF65-F5344CB8AC3E}">
        <p14:creationId xmlns:p14="http://schemas.microsoft.com/office/powerpoint/2010/main" val="22094116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B6EB031-14C2-281E-17C1-7BB01B0A079B}"/>
              </a:ext>
            </a:extLst>
          </p:cNvPr>
          <p:cNvSpPr>
            <a:spLocks noGrp="1"/>
          </p:cNvSpPr>
          <p:nvPr>
            <p:ph type="dt" sz="half" idx="10"/>
          </p:nvPr>
        </p:nvSpPr>
        <p:spPr/>
        <p:txBody>
          <a:bodyPr/>
          <a:lstStyle>
            <a:lvl1pPr>
              <a:defRPr/>
            </a:lvl1pPr>
          </a:lstStyle>
          <a:p>
            <a:pPr>
              <a:defRPr/>
            </a:pPr>
            <a:fld id="{3B3F87B2-C782-4A88-B597-4ECC907A6603}" type="datetimeFigureOut">
              <a:rPr lang="fr-KM"/>
              <a:pPr>
                <a:defRPr/>
              </a:pPr>
              <a:t>02/22/2023</a:t>
            </a:fld>
            <a:endParaRPr lang="x-none"/>
          </a:p>
        </p:txBody>
      </p:sp>
      <p:sp>
        <p:nvSpPr>
          <p:cNvPr id="5" name="Espace réservé du pied de page 4">
            <a:extLst>
              <a:ext uri="{FF2B5EF4-FFF2-40B4-BE49-F238E27FC236}">
                <a16:creationId xmlns:a16="http://schemas.microsoft.com/office/drawing/2014/main" id="{C1A6ECB3-6B31-5236-6F94-D755727CEB23}"/>
              </a:ext>
            </a:extLst>
          </p:cNvPr>
          <p:cNvSpPr>
            <a:spLocks noGrp="1"/>
          </p:cNvSpPr>
          <p:nvPr>
            <p:ph type="ftr" sz="quarter" idx="11"/>
          </p:nvPr>
        </p:nvSpPr>
        <p:spPr/>
        <p:txBody>
          <a:bodyPr/>
          <a:lstStyle>
            <a:lvl1pPr>
              <a:defRPr/>
            </a:lvl1pPr>
          </a:lstStyle>
          <a:p>
            <a:pPr>
              <a:defRPr/>
            </a:pPr>
            <a:endParaRPr lang="x-none"/>
          </a:p>
        </p:txBody>
      </p:sp>
      <p:sp>
        <p:nvSpPr>
          <p:cNvPr id="6" name="Espace réservé du numéro de diapositive 5">
            <a:extLst>
              <a:ext uri="{FF2B5EF4-FFF2-40B4-BE49-F238E27FC236}">
                <a16:creationId xmlns:a16="http://schemas.microsoft.com/office/drawing/2014/main" id="{3E9FAF74-36BA-478B-14B2-0F60AD12B604}"/>
              </a:ext>
            </a:extLst>
          </p:cNvPr>
          <p:cNvSpPr>
            <a:spLocks noGrp="1"/>
          </p:cNvSpPr>
          <p:nvPr>
            <p:ph type="sldNum" sz="quarter" idx="12"/>
          </p:nvPr>
        </p:nvSpPr>
        <p:spPr/>
        <p:txBody>
          <a:bodyPr/>
          <a:lstStyle>
            <a:lvl1pPr>
              <a:defRPr/>
            </a:lvl1pPr>
          </a:lstStyle>
          <a:p>
            <a:pPr>
              <a:defRPr/>
            </a:pPr>
            <a:fld id="{BDDE1139-5ABF-4E0F-A894-5539240F4816}" type="slidenum">
              <a:rPr lang="x-none"/>
              <a:pPr>
                <a:defRPr/>
              </a:pPr>
              <a:t>‹#›</a:t>
            </a:fld>
            <a:endParaRPr lang="x-none"/>
          </a:p>
        </p:txBody>
      </p:sp>
    </p:spTree>
    <p:extLst>
      <p:ext uri="{BB962C8B-B14F-4D97-AF65-F5344CB8AC3E}">
        <p14:creationId xmlns:p14="http://schemas.microsoft.com/office/powerpoint/2010/main" val="38407746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22-Feb-23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630391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22-Feb-23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41508703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22-Feb-23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25549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B57C4C8-7A2D-B841-9CD6-F2F14F063EF1}"/>
              </a:ext>
            </a:extLst>
          </p:cNvPr>
          <p:cNvSpPr>
            <a:spLocks noGrp="1"/>
          </p:cNvSpPr>
          <p:nvPr>
            <p:ph type="title"/>
          </p:nvPr>
        </p:nvSpPr>
        <p:spPr>
          <a:xfrm>
            <a:off x="838200" y="619769"/>
            <a:ext cx="10515600" cy="711319"/>
          </a:xfrm>
        </p:spPr>
        <p:txBody>
          <a:bodyPr/>
          <a:lstStyle/>
          <a:p>
            <a:r>
              <a:rPr lang="en-GB"/>
              <a:t>Click to edit Master title style</a:t>
            </a:r>
            <a:endParaRPr lang="en-SE"/>
          </a:p>
        </p:txBody>
      </p:sp>
      <p:sp>
        <p:nvSpPr>
          <p:cNvPr id="8" name="Content Placeholder 2">
            <a:extLst>
              <a:ext uri="{FF2B5EF4-FFF2-40B4-BE49-F238E27FC236}">
                <a16:creationId xmlns:a16="http://schemas.microsoft.com/office/drawing/2014/main" id="{80E4718B-9538-4343-BF92-BB2C0E95BCB5}"/>
              </a:ext>
            </a:extLst>
          </p:cNvPr>
          <p:cNvSpPr>
            <a:spLocks noGrp="1"/>
          </p:cNvSpPr>
          <p:nvPr>
            <p:ph idx="1"/>
          </p:nvPr>
        </p:nvSpPr>
        <p:spPr>
          <a:xfrm>
            <a:off x="838200" y="1551007"/>
            <a:ext cx="9359096" cy="4572000"/>
          </a:xfrm>
        </p:spPr>
        <p:txBody>
          <a:bodyPr/>
          <a:lstStyle>
            <a:lvl1pPr>
              <a:lnSpc>
                <a:spcPct val="110000"/>
              </a:lnSpc>
              <a:defRPr/>
            </a:lvl1pPr>
            <a:lvl2pPr>
              <a:lnSpc>
                <a:spcPct val="110000"/>
              </a:lnSpc>
              <a:defRPr/>
            </a:lvl2pPr>
            <a:lvl3pPr>
              <a:lnSpc>
                <a:spcPct val="110000"/>
              </a:lnSpc>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768473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22-Feb-23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20125606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22-Feb-23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697302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22-Feb-23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090456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22-Feb-23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399945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22-Feb-23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35615462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22-Feb-23</a:t>
            </a:fld>
            <a:endParaRPr lang="en-US" dirty="0"/>
          </a:p>
        </p:txBody>
      </p:sp>
    </p:spTree>
    <p:extLst>
      <p:ext uri="{BB962C8B-B14F-4D97-AF65-F5344CB8AC3E}">
        <p14:creationId xmlns:p14="http://schemas.microsoft.com/office/powerpoint/2010/main" val="24944784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22-Feb-23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021286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22-Feb-23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70230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22-Feb-23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122648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22-Feb-23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72091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4" Type="http://schemas.openxmlformats.org/officeDocument/2006/relationships/image" Target="../media/image17.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theme" Target="../theme/theme8.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60E94D-0364-EA4E-AD2E-1174D20336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SE"/>
          </a:p>
        </p:txBody>
      </p:sp>
      <p:sp>
        <p:nvSpPr>
          <p:cNvPr id="3" name="Text Placeholder 2">
            <a:extLst>
              <a:ext uri="{FF2B5EF4-FFF2-40B4-BE49-F238E27FC236}">
                <a16:creationId xmlns:a16="http://schemas.microsoft.com/office/drawing/2014/main" id="{FC8AA98C-8808-2044-A25F-F9D18C0493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262881578"/>
      </p:ext>
    </p:extLst>
  </p:cSld>
  <p:clrMap bg1="lt1" tx1="dk1" bg2="lt2" tx2="dk2" accent1="accent1" accent2="accent2" accent3="accent3" accent4="accent4" accent5="accent5" accent6="accent6" hlink="hlink" folHlink="folHlink"/>
  <p:sldLayoutIdLst>
    <p:sldLayoutId id="2147483694" r:id="rId1"/>
    <p:sldLayoutId id="2147483713" r:id="rId2"/>
    <p:sldLayoutId id="2147483696" r:id="rId3"/>
    <p:sldLayoutId id="2147483697" r:id="rId4"/>
    <p:sldLayoutId id="2147483712" r:id="rId5"/>
    <p:sldLayoutId id="2147483698" r:id="rId6"/>
    <p:sldLayoutId id="2147483704" r:id="rId7"/>
    <p:sldLayoutId id="2147483699" r:id="rId8"/>
    <p:sldLayoutId id="2147483695" r:id="rId9"/>
    <p:sldLayoutId id="2147483700" r:id="rId10"/>
    <p:sldLayoutId id="2147483701" r:id="rId11"/>
    <p:sldLayoutId id="2147483702" r:id="rId12"/>
    <p:sldLayoutId id="2147483707" r:id="rId13"/>
    <p:sldLayoutId id="2147483708" r:id="rId14"/>
    <p:sldLayoutId id="2147483706" r:id="rId15"/>
    <p:sldLayoutId id="2147483703" r:id="rId16"/>
    <p:sldLayoutId id="2147483705" r:id="rId17"/>
    <p:sldLayoutId id="2147483709" r:id="rId18"/>
    <p:sldLayoutId id="2147483710" r:id="rId19"/>
    <p:sldLayoutId id="2147483714" r:id="rId20"/>
    <p:sldLayoutId id="2147483715" r:id="rId21"/>
    <p:sldLayoutId id="2147483716" r:id="rId22"/>
  </p:sldLayoutIdLst>
  <p:txStyles>
    <p:titleStyle>
      <a:lvl1pPr algn="l" defTabSz="914400" rtl="0" eaLnBrk="1" latinLnBrk="0" hangingPunct="1">
        <a:lnSpc>
          <a:spcPct val="90000"/>
        </a:lnSpc>
        <a:spcBef>
          <a:spcPct val="0"/>
        </a:spcBef>
        <a:buNone/>
        <a:defRPr sz="4400" b="1" i="0" kern="1200">
          <a:solidFill>
            <a:schemeClr val="tx1"/>
          </a:solidFill>
          <a:latin typeface="KievitOT-Bold" panose="020B0504020101020102" pitchFamily="34" charset="77"/>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b="0" i="0" kern="1200">
          <a:solidFill>
            <a:schemeClr val="tx1"/>
          </a:solidFill>
          <a:latin typeface="KievitOT-Regular" panose="020B0504020101020102" pitchFamily="34" charset="77"/>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KievitOT-Regular" panose="020B0504020101020102" pitchFamily="34" charset="77"/>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KievitOT-Regular" panose="020B0504020101020102"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KievitOT-Regular" panose="020B0504020101020102"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KievitOT-Regular" panose="020B0504020101020102"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C08B94-D9BC-47FC-9264-2CA2BA8C14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A8F4A7-D479-4BE6-83B0-CC6A1B6066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1A8E63-8F93-45A8-86AA-3E60A0B827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38829-8841-47FE-8D42-46C2F38FC920}" type="datetimeFigureOut">
              <a:rPr lang="en-GB" smtClean="0"/>
              <a:t>22/02/2023</a:t>
            </a:fld>
            <a:endParaRPr lang="en-GB"/>
          </a:p>
        </p:txBody>
      </p:sp>
      <p:sp>
        <p:nvSpPr>
          <p:cNvPr id="5" name="Footer Placeholder 4">
            <a:extLst>
              <a:ext uri="{FF2B5EF4-FFF2-40B4-BE49-F238E27FC236}">
                <a16:creationId xmlns:a16="http://schemas.microsoft.com/office/drawing/2014/main" id="{EF887F82-2D9F-4423-A120-CA7C9B615C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9B3954-25A7-4C2D-9E93-F2271B50F8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D2719-34A6-4D51-81D1-8279855DB8BB}" type="slidenum">
              <a:rPr lang="en-GB" smtClean="0"/>
              <a:t>‹#›</a:t>
            </a:fld>
            <a:endParaRPr lang="en-GB"/>
          </a:p>
        </p:txBody>
      </p:sp>
    </p:spTree>
    <p:extLst>
      <p:ext uri="{BB962C8B-B14F-4D97-AF65-F5344CB8AC3E}">
        <p14:creationId xmlns:p14="http://schemas.microsoft.com/office/powerpoint/2010/main" val="4197977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087E2C-95FF-344D-9C30-A3949D3AA7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4E5102-995A-A548-98A1-451E86F5C0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49CDFC7-CF91-C44F-9DB1-384518C819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B8436-06B4-E24A-9E49-95810391E41C}" type="datetimeFigureOut">
              <a:rPr lang="en-US" smtClean="0"/>
              <a:t>22-Feb-23</a:t>
            </a:fld>
            <a:endParaRPr lang="en-US"/>
          </a:p>
        </p:txBody>
      </p:sp>
      <p:sp>
        <p:nvSpPr>
          <p:cNvPr id="5" name="Footer Placeholder 4">
            <a:extLst>
              <a:ext uri="{FF2B5EF4-FFF2-40B4-BE49-F238E27FC236}">
                <a16:creationId xmlns:a16="http://schemas.microsoft.com/office/drawing/2014/main" id="{46E95F42-C551-A34D-8112-98AB1B5E6D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49C128-A633-7C41-884E-77346682F7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9079F-867C-3049-A9CD-A4131F758290}" type="slidenum">
              <a:rPr lang="en-US" smtClean="0"/>
              <a:t>‹#›</a:t>
            </a:fld>
            <a:endParaRPr lang="en-US"/>
          </a:p>
        </p:txBody>
      </p:sp>
    </p:spTree>
    <p:extLst>
      <p:ext uri="{BB962C8B-B14F-4D97-AF65-F5344CB8AC3E}">
        <p14:creationId xmlns:p14="http://schemas.microsoft.com/office/powerpoint/2010/main" val="271822970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3" r:id="rId16"/>
  </p:sldLayoutIdLst>
  <p:txStyles>
    <p:titleStyle>
      <a:lvl1pPr algn="l" defTabSz="914400" rtl="0" eaLnBrk="1" latinLnBrk="0" hangingPunct="1">
        <a:lnSpc>
          <a:spcPct val="90000"/>
        </a:lnSpc>
        <a:spcBef>
          <a:spcPct val="0"/>
        </a:spcBef>
        <a:buNone/>
        <a:defRPr sz="4400" b="1" i="0" kern="1200">
          <a:solidFill>
            <a:schemeClr val="accent1"/>
          </a:solidFill>
          <a:latin typeface="MetaPro-Bold" panose="020B0504030101020102"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accent2"/>
          </a:solidFill>
          <a:latin typeface="MetaPro-Bold" panose="020B0504030101020102"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accent2"/>
          </a:solidFill>
          <a:latin typeface="MetaPro-Bold" panose="020B0504030101020102"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2"/>
          </a:solidFill>
          <a:latin typeface="MetaPro-Bold" panose="020B0504030101020102"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2"/>
          </a:solidFill>
          <a:latin typeface="MetaPro-Bold" panose="020B0504030101020102"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2"/>
          </a:solidFill>
          <a:latin typeface="MetaPro-Bold" panose="020B05040301010201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5E4AFD-BFBE-0A44-83F4-D6A0CEDC25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76842409-457E-8549-94D3-F5FC87F4F1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F4619BEC-C95F-5B46-A8D2-89C3AB3451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2EA6B1-E283-A64B-B8BB-2CA0EBE51316}" type="datetimeFigureOut">
              <a:rPr lang="it-IT" smtClean="0"/>
              <a:t>22/02/2023</a:t>
            </a:fld>
            <a:endParaRPr lang="it-IT"/>
          </a:p>
        </p:txBody>
      </p:sp>
      <p:sp>
        <p:nvSpPr>
          <p:cNvPr id="5" name="Footer Placeholder 4">
            <a:extLst>
              <a:ext uri="{FF2B5EF4-FFF2-40B4-BE49-F238E27FC236}">
                <a16:creationId xmlns:a16="http://schemas.microsoft.com/office/drawing/2014/main" id="{910597C1-610B-484D-976A-27A35A8EEB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a:extLst>
              <a:ext uri="{FF2B5EF4-FFF2-40B4-BE49-F238E27FC236}">
                <a16:creationId xmlns:a16="http://schemas.microsoft.com/office/drawing/2014/main" id="{EDA6F59D-2B25-AC42-B0D8-FCC7A5F17C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3C085-2BE3-AA4D-AC75-942825E373FA}" type="slidenum">
              <a:rPr lang="it-IT" smtClean="0"/>
              <a:t>‹#›</a:t>
            </a:fld>
            <a:endParaRPr lang="it-IT"/>
          </a:p>
        </p:txBody>
      </p:sp>
      <p:sp>
        <p:nvSpPr>
          <p:cNvPr id="7" name="Rectangle 6">
            <a:extLst>
              <a:ext uri="{FF2B5EF4-FFF2-40B4-BE49-F238E27FC236}">
                <a16:creationId xmlns:a16="http://schemas.microsoft.com/office/drawing/2014/main" id="{8AC3C040-498D-E341-AC8F-03460606B4B7}"/>
              </a:ext>
            </a:extLst>
          </p:cNvPr>
          <p:cNvSpPr/>
          <p:nvPr userDrawn="1"/>
        </p:nvSpPr>
        <p:spPr>
          <a:xfrm>
            <a:off x="1" y="6718765"/>
            <a:ext cx="12191999" cy="139235"/>
          </a:xfrm>
          <a:prstGeom prst="rect">
            <a:avLst/>
          </a:prstGeom>
          <a:solidFill>
            <a:srgbClr val="139C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894245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ext Box 2"/>
          <p:cNvSpPr txBox="1">
            <a:spLocks noChangeArrowheads="1"/>
          </p:cNvSpPr>
          <p:nvPr userDrawn="1"/>
        </p:nvSpPr>
        <p:spPr bwMode="auto">
          <a:xfrm>
            <a:off x="10624454" y="6386000"/>
            <a:ext cx="1503255" cy="3450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a:solidFill>
                  <a:srgbClr val="404040"/>
                </a:solidFill>
                <a:ea typeface="Times New Roman" panose="02020603050405020304" pitchFamily="18" charset="0"/>
                <a:cs typeface="Times New Roman" panose="02020603050405020304" pitchFamily="18" charset="0"/>
              </a:rPr>
              <a:t>www.</a:t>
            </a:r>
            <a:r>
              <a:rPr lang="en-GB">
                <a:solidFill>
                  <a:srgbClr val="00B0F0"/>
                </a:solidFill>
                <a:ea typeface="Times New Roman" panose="02020603050405020304" pitchFamily="18" charset="0"/>
                <a:cs typeface="Times New Roman" panose="02020603050405020304" pitchFamily="18" charset="0"/>
              </a:rPr>
              <a:t>gwp.</a:t>
            </a:r>
            <a:r>
              <a:rPr lang="en-GB">
                <a:solidFill>
                  <a:srgbClr val="00B050"/>
                </a:solidFill>
                <a:ea typeface="Times New Roman" panose="02020603050405020304" pitchFamily="18" charset="0"/>
                <a:cs typeface="Times New Roman" panose="02020603050405020304" pitchFamily="18" charset="0"/>
              </a:rPr>
              <a:t>org</a:t>
            </a:r>
            <a:endParaRPr lang="en-GB">
              <a:solidFill>
                <a:prstClr val="black"/>
              </a:solidFill>
              <a:ea typeface="Times New Roman" panose="02020603050405020304" pitchFamily="18" charset="0"/>
              <a:cs typeface="Times New Roman" panose="02020603050405020304" pitchFamily="18" charset="0"/>
            </a:endParaRPr>
          </a:p>
        </p:txBody>
      </p:sp>
      <p:pic>
        <p:nvPicPr>
          <p:cNvPr id="4" name="Picture 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608168" y="548680"/>
            <a:ext cx="3791712" cy="871728"/>
          </a:xfrm>
          <a:prstGeom prst="rect">
            <a:avLst/>
          </a:prstGeom>
        </p:spPr>
      </p:pic>
      <p:sp>
        <p:nvSpPr>
          <p:cNvPr id="6" name="Rounded Rectangle 5"/>
          <p:cNvSpPr>
            <a:spLocks noChangeAspect="1"/>
          </p:cNvSpPr>
          <p:nvPr userDrawn="1"/>
        </p:nvSpPr>
        <p:spPr>
          <a:xfrm>
            <a:off x="4439817" y="1556792"/>
            <a:ext cx="7567534" cy="468052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652671280"/>
      </p:ext>
    </p:extLst>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2AD05EC-04E9-89D7-14EC-F1E19EEE4EF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endParaRPr lang="aa-ET"/>
          </a:p>
        </p:txBody>
      </p:sp>
      <p:sp>
        <p:nvSpPr>
          <p:cNvPr id="3" name="Espace réservé du texte 2">
            <a:extLst>
              <a:ext uri="{FF2B5EF4-FFF2-40B4-BE49-F238E27FC236}">
                <a16:creationId xmlns:a16="http://schemas.microsoft.com/office/drawing/2014/main" id="{2118B6C5-B57A-2706-343C-965E3A16B8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a-ET"/>
          </a:p>
        </p:txBody>
      </p:sp>
      <p:sp>
        <p:nvSpPr>
          <p:cNvPr id="4" name="Espace réservé de la date 3">
            <a:extLst>
              <a:ext uri="{FF2B5EF4-FFF2-40B4-BE49-F238E27FC236}">
                <a16:creationId xmlns:a16="http://schemas.microsoft.com/office/drawing/2014/main" id="{D982ECA0-2A84-D87E-513D-69A16A21B45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3BC3B2C-C136-40D3-8176-6111E4150D1E}" type="datetimeFigureOut">
              <a:rPr lang="fr-FR" smtClean="0"/>
              <a:t>22/02/2023</a:t>
            </a:fld>
            <a:endParaRPr lang="fr-FR"/>
          </a:p>
        </p:txBody>
      </p:sp>
      <p:sp>
        <p:nvSpPr>
          <p:cNvPr id="5" name="Espace réservé du pied de page 4">
            <a:extLst>
              <a:ext uri="{FF2B5EF4-FFF2-40B4-BE49-F238E27FC236}">
                <a16:creationId xmlns:a16="http://schemas.microsoft.com/office/drawing/2014/main" id="{AB45966F-3FAA-B75E-F33E-A3F2895F908A}"/>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CC21E5D-8371-4CBD-1C7B-8887685E3A7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42E18DF-83E9-4441-97E8-EB9E34088738}" type="slidenum">
              <a:rPr lang="fr-FR" smtClean="0"/>
              <a:t>‹#›</a:t>
            </a:fld>
            <a:endParaRPr lang="fr-FR"/>
          </a:p>
        </p:txBody>
      </p:sp>
    </p:spTree>
    <p:extLst>
      <p:ext uri="{BB962C8B-B14F-4D97-AF65-F5344CB8AC3E}">
        <p14:creationId xmlns:p14="http://schemas.microsoft.com/office/powerpoint/2010/main" val="23943542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a-E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1FD95918-0F2D-8C38-856B-B2225F5311B7}"/>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KM"/>
              <a:t>Cliquez et modifiez le titre</a:t>
            </a:r>
          </a:p>
        </p:txBody>
      </p:sp>
      <p:sp>
        <p:nvSpPr>
          <p:cNvPr id="1027" name="Espace réservé du texte 2">
            <a:extLst>
              <a:ext uri="{FF2B5EF4-FFF2-40B4-BE49-F238E27FC236}">
                <a16:creationId xmlns:a16="http://schemas.microsoft.com/office/drawing/2014/main" id="{68F75EEC-DB8E-28C2-7284-133EF2AC9B5E}"/>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KM"/>
              <a:t>Cliquez pour modifier les styles du texte du masque</a:t>
            </a:r>
          </a:p>
          <a:p>
            <a:pPr lvl="1"/>
            <a:r>
              <a:rPr lang="fr-FR" altLang="fr-KM"/>
              <a:t>Deuxième niveau</a:t>
            </a:r>
          </a:p>
          <a:p>
            <a:pPr lvl="2"/>
            <a:r>
              <a:rPr lang="fr-FR" altLang="fr-KM"/>
              <a:t>Troisième niveau</a:t>
            </a:r>
          </a:p>
          <a:p>
            <a:pPr lvl="3"/>
            <a:r>
              <a:rPr lang="fr-FR" altLang="fr-KM"/>
              <a:t>Quatrième niveau</a:t>
            </a:r>
          </a:p>
          <a:p>
            <a:pPr lvl="4"/>
            <a:r>
              <a:rPr lang="fr-FR" altLang="fr-KM"/>
              <a:t>Cinquième niveau</a:t>
            </a:r>
          </a:p>
        </p:txBody>
      </p:sp>
      <p:sp>
        <p:nvSpPr>
          <p:cNvPr id="4" name="Espace réservé de la date 3">
            <a:extLst>
              <a:ext uri="{FF2B5EF4-FFF2-40B4-BE49-F238E27FC236}">
                <a16:creationId xmlns:a16="http://schemas.microsoft.com/office/drawing/2014/main" id="{FFDED57D-183D-40C5-3091-0B48E734DE42}"/>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F5034D00-B1A9-43AD-936E-A313B2558566}" type="datetimeFigureOut">
              <a:rPr lang="fr-KM"/>
              <a:pPr>
                <a:defRPr/>
              </a:pPr>
              <a:t>02/22/2023</a:t>
            </a:fld>
            <a:endParaRPr lang="x-none"/>
          </a:p>
        </p:txBody>
      </p:sp>
      <p:sp>
        <p:nvSpPr>
          <p:cNvPr id="5" name="Espace réservé du pied de page 4">
            <a:extLst>
              <a:ext uri="{FF2B5EF4-FFF2-40B4-BE49-F238E27FC236}">
                <a16:creationId xmlns:a16="http://schemas.microsoft.com/office/drawing/2014/main" id="{5D4DB2B6-0765-318B-0547-7E9F60D45518}"/>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x-none"/>
          </a:p>
        </p:txBody>
      </p:sp>
      <p:sp>
        <p:nvSpPr>
          <p:cNvPr id="6" name="Espace réservé du numéro de diapositive 5">
            <a:extLst>
              <a:ext uri="{FF2B5EF4-FFF2-40B4-BE49-F238E27FC236}">
                <a16:creationId xmlns:a16="http://schemas.microsoft.com/office/drawing/2014/main" id="{F82AB67D-5BA3-2085-DFA9-12558DD356CE}"/>
              </a:ext>
            </a:extLst>
          </p:cNvPr>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D58EC63A-322D-4162-A7E0-DA0E9FBC1378}" type="slidenum">
              <a:rPr lang="x-none"/>
              <a:pPr>
                <a:defRPr/>
              </a:pPr>
              <a:t>‹#›</a:t>
            </a:fld>
            <a:endParaRPr lang="x-none"/>
          </a:p>
        </p:txBody>
      </p:sp>
    </p:spTree>
    <p:extLst>
      <p:ext uri="{BB962C8B-B14F-4D97-AF65-F5344CB8AC3E}">
        <p14:creationId xmlns:p14="http://schemas.microsoft.com/office/powerpoint/2010/main" val="226355919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22-Feb-23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6405690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768B8-D0A5-454F-9C65-D354C760095D}" type="datetimeFigureOut">
              <a:rPr lang="x-none" smtClean="0"/>
              <a:t>22-Feb-23</a:t>
            </a:fld>
            <a:endParaRPr lang="x-none"/>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91D6EC-ACD0-4E2E-B95F-97B29F7AABD2}" type="slidenum">
              <a:rPr lang="x-none" smtClean="0"/>
              <a:t>‹#›</a:t>
            </a:fld>
            <a:endParaRPr lang="x-none"/>
          </a:p>
        </p:txBody>
      </p:sp>
    </p:spTree>
    <p:extLst>
      <p:ext uri="{BB962C8B-B14F-4D97-AF65-F5344CB8AC3E}">
        <p14:creationId xmlns:p14="http://schemas.microsoft.com/office/powerpoint/2010/main" val="413391532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www.unwater.org/publications/cooperation-opportunities-improved-integration-across-sdg6"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hyperlink" Target="https://siwi.org/publications/cooperation-opportunities-for-improved-integration-across-sdg6/" TargetMode="External"/><Relationship Id="rId5" Type="http://schemas.openxmlformats.org/officeDocument/2006/relationships/image" Target="../media/image40.sv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unicef-my.sharepoint.com/personal/sgaya_unicef_org/_layouts/15/stream.aspx?id=%2Fpersonal%2Fsgaya%5Funicef%5Forg%2FDocuments%2FRecordings%2Fvideo%2D20230218%5F175517%2DMeeting%20Recording%2Emp4&amp;ga=1"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1.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8.xml"/><Relationship Id="rId7" Type="http://schemas.openxmlformats.org/officeDocument/2006/relationships/diagramColors" Target="../diagrams/colors1.xml"/><Relationship Id="rId2" Type="http://schemas.openxmlformats.org/officeDocument/2006/relationships/slideLayout" Target="../slideLayouts/slideLayout77.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4.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2.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2.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2.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2.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2.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04.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9.xml"/><Relationship Id="rId1" Type="http://schemas.openxmlformats.org/officeDocument/2006/relationships/slideLayout" Target="../slideLayouts/slideLayout64.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1.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61.xml"/></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1.jpeg"/><Relationship Id="rId7" Type="http://schemas.openxmlformats.org/officeDocument/2006/relationships/image" Target="../media/image64.jpeg"/><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image" Target="../media/image63.gif"/><Relationship Id="rId5" Type="http://schemas.openxmlformats.org/officeDocument/2006/relationships/hyperlink" Target="mailto:colin.herron@gwp.org" TargetMode="External"/><Relationship Id="rId4" Type="http://schemas.openxmlformats.org/officeDocument/2006/relationships/image" Target="../media/image62.png"/><Relationship Id="rId9" Type="http://schemas.openxmlformats.org/officeDocument/2006/relationships/image" Target="../media/image6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84173-6539-4545-8CCA-BDD64333FB34}"/>
              </a:ext>
            </a:extLst>
          </p:cNvPr>
          <p:cNvSpPr>
            <a:spLocks noGrp="1"/>
          </p:cNvSpPr>
          <p:nvPr>
            <p:ph type="ctrTitle"/>
          </p:nvPr>
        </p:nvSpPr>
        <p:spPr>
          <a:xfrm>
            <a:off x="489663" y="2818762"/>
            <a:ext cx="5843663" cy="2387600"/>
          </a:xfrm>
        </p:spPr>
        <p:txBody>
          <a:bodyPr>
            <a:normAutofit fontScale="90000"/>
          </a:bodyPr>
          <a:lstStyle/>
          <a:p>
            <a:r>
              <a:rPr lang="en-SE"/>
              <a:t>Cooperation Opportunities for Improved Integration </a:t>
            </a:r>
            <a:br>
              <a:rPr lang="en-GB"/>
            </a:br>
            <a:br>
              <a:rPr lang="en-GB"/>
            </a:br>
            <a:endParaRPr lang="en-SE" sz="2700" i="1"/>
          </a:p>
        </p:txBody>
      </p:sp>
      <p:pic>
        <p:nvPicPr>
          <p:cNvPr id="3" name="Picture 2">
            <a:extLst>
              <a:ext uri="{FF2B5EF4-FFF2-40B4-BE49-F238E27FC236}">
                <a16:creationId xmlns:a16="http://schemas.microsoft.com/office/drawing/2014/main" id="{8F838775-B19A-AF62-147D-44053ADFF8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95322" y="253695"/>
            <a:ext cx="4807015" cy="6250818"/>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770DD510-2FA8-0625-0735-20F97A0A8CC6}"/>
              </a:ext>
            </a:extLst>
          </p:cNvPr>
          <p:cNvPicPr>
            <a:picLocks noChangeAspect="1"/>
          </p:cNvPicPr>
          <p:nvPr/>
        </p:nvPicPr>
        <p:blipFill>
          <a:blip r:embed="rId3"/>
          <a:stretch>
            <a:fillRect/>
          </a:stretch>
        </p:blipFill>
        <p:spPr>
          <a:xfrm>
            <a:off x="4879843" y="5206362"/>
            <a:ext cx="991296" cy="1509921"/>
          </a:xfrm>
          <a:prstGeom prst="rect">
            <a:avLst/>
          </a:prstGeom>
        </p:spPr>
      </p:pic>
      <p:sp>
        <p:nvSpPr>
          <p:cNvPr id="7" name="Subtitle 6">
            <a:extLst>
              <a:ext uri="{FF2B5EF4-FFF2-40B4-BE49-F238E27FC236}">
                <a16:creationId xmlns:a16="http://schemas.microsoft.com/office/drawing/2014/main" id="{078EEDC8-3D9D-0FEA-51B6-65F281AA3D9D}"/>
              </a:ext>
            </a:extLst>
          </p:cNvPr>
          <p:cNvSpPr>
            <a:spLocks noGrp="1"/>
          </p:cNvSpPr>
          <p:nvPr>
            <p:ph type="subTitle" idx="1"/>
          </p:nvPr>
        </p:nvSpPr>
        <p:spPr>
          <a:xfrm>
            <a:off x="596667" y="4278160"/>
            <a:ext cx="7116878" cy="392156"/>
          </a:xfrm>
        </p:spPr>
        <p:txBody>
          <a:bodyPr>
            <a:normAutofit fontScale="85000" lnSpcReduction="20000"/>
          </a:bodyPr>
          <a:lstStyle/>
          <a:p>
            <a:r>
              <a:rPr lang="en-SE"/>
              <a:t>22nd February 2023</a:t>
            </a:r>
          </a:p>
        </p:txBody>
      </p:sp>
      <p:pic>
        <p:nvPicPr>
          <p:cNvPr id="4" name="Picture 4">
            <a:extLst>
              <a:ext uri="{FF2B5EF4-FFF2-40B4-BE49-F238E27FC236}">
                <a16:creationId xmlns:a16="http://schemas.microsoft.com/office/drawing/2014/main" id="{A27E77B7-7079-C20A-9F89-A7097C995D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31906" y="5567737"/>
            <a:ext cx="962347" cy="953785"/>
          </a:xfrm>
          <a:prstGeom prst="rect">
            <a:avLst/>
          </a:prstGeom>
        </p:spPr>
      </p:pic>
    </p:spTree>
    <p:extLst>
      <p:ext uri="{BB962C8B-B14F-4D97-AF65-F5344CB8AC3E}">
        <p14:creationId xmlns:p14="http://schemas.microsoft.com/office/powerpoint/2010/main" val="1948448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47CB9-717C-D448-FF88-AF7EAAAAC11B}"/>
              </a:ext>
            </a:extLst>
          </p:cNvPr>
          <p:cNvSpPr>
            <a:spLocks noGrp="1"/>
          </p:cNvSpPr>
          <p:nvPr>
            <p:ph type="title" idx="4294967295"/>
          </p:nvPr>
        </p:nvSpPr>
        <p:spPr>
          <a:xfrm>
            <a:off x="1422400" y="365125"/>
            <a:ext cx="10769600" cy="687388"/>
          </a:xfrm>
        </p:spPr>
        <p:txBody>
          <a:bodyPr>
            <a:normAutofit fontScale="90000"/>
          </a:bodyPr>
          <a:lstStyle/>
          <a:p>
            <a:r>
              <a:rPr lang="en-US"/>
              <a:t>Joint Outcome 1: Equitable water resources allocation</a:t>
            </a:r>
          </a:p>
        </p:txBody>
      </p:sp>
      <p:sp>
        <p:nvSpPr>
          <p:cNvPr id="3" name="Content Placeholder 2">
            <a:extLst>
              <a:ext uri="{FF2B5EF4-FFF2-40B4-BE49-F238E27FC236}">
                <a16:creationId xmlns:a16="http://schemas.microsoft.com/office/drawing/2014/main" id="{4FC61892-D112-188A-B131-BD60993D244E}"/>
              </a:ext>
            </a:extLst>
          </p:cNvPr>
          <p:cNvSpPr>
            <a:spLocks noGrp="1"/>
          </p:cNvSpPr>
          <p:nvPr>
            <p:ph idx="4294967295"/>
          </p:nvPr>
        </p:nvSpPr>
        <p:spPr>
          <a:xfrm>
            <a:off x="443856" y="1361859"/>
            <a:ext cx="4284663" cy="1393825"/>
          </a:xfrm>
          <a:solidFill>
            <a:schemeClr val="accent2">
              <a:lumMod val="60000"/>
              <a:lumOff val="40000"/>
            </a:schemeClr>
          </a:solidFill>
          <a:ln w="28575">
            <a:solidFill>
              <a:schemeClr val="accent2">
                <a:lumMod val="50000"/>
              </a:schemeClr>
            </a:solidFill>
          </a:ln>
        </p:spPr>
        <p:txBody>
          <a:bodyPr>
            <a:normAutofit lnSpcReduction="10000"/>
          </a:bodyPr>
          <a:lstStyle/>
          <a:p>
            <a:pPr marL="0" indent="0">
              <a:buNone/>
            </a:pPr>
            <a:r>
              <a:rPr lang="en-US" b="1">
                <a:solidFill>
                  <a:schemeClr val="tx1"/>
                </a:solidFill>
              </a:rPr>
              <a:t>Cooperation Area 1: </a:t>
            </a:r>
          </a:p>
          <a:p>
            <a:pPr marL="0" indent="0">
              <a:buNone/>
            </a:pPr>
            <a:r>
              <a:rPr lang="en-US">
                <a:solidFill>
                  <a:schemeClr val="tx1"/>
                </a:solidFill>
              </a:rPr>
              <a:t>Basin, catchment, and watershed management</a:t>
            </a:r>
          </a:p>
        </p:txBody>
      </p:sp>
      <p:sp>
        <p:nvSpPr>
          <p:cNvPr id="4" name="Content Placeholder 3">
            <a:extLst>
              <a:ext uri="{FF2B5EF4-FFF2-40B4-BE49-F238E27FC236}">
                <a16:creationId xmlns:a16="http://schemas.microsoft.com/office/drawing/2014/main" id="{58001347-17BB-B446-289D-24027DB6644D}"/>
              </a:ext>
            </a:extLst>
          </p:cNvPr>
          <p:cNvSpPr>
            <a:spLocks noGrp="1"/>
          </p:cNvSpPr>
          <p:nvPr>
            <p:ph idx="4294967295"/>
          </p:nvPr>
        </p:nvSpPr>
        <p:spPr>
          <a:xfrm>
            <a:off x="6094413" y="1296988"/>
            <a:ext cx="6097587" cy="4392612"/>
          </a:xfrm>
          <a:solidFill>
            <a:schemeClr val="accent2">
              <a:lumMod val="60000"/>
              <a:lumOff val="40000"/>
            </a:schemeClr>
          </a:solidFill>
          <a:ln w="28575">
            <a:solidFill>
              <a:schemeClr val="accent2">
                <a:lumMod val="50000"/>
              </a:schemeClr>
            </a:solidFill>
          </a:ln>
        </p:spPr>
        <p:txBody>
          <a:bodyPr>
            <a:noAutofit/>
          </a:bodyPr>
          <a:lstStyle/>
          <a:p>
            <a:r>
              <a:rPr lang="en-US">
                <a:solidFill>
                  <a:schemeClr val="tx1"/>
                </a:solidFill>
                <a:latin typeface="Calibri" panose="020F0502020204030204" pitchFamily="34" charset="0"/>
                <a:ea typeface="Calibri" panose="020F0502020204030204" pitchFamily="34" charset="0"/>
                <a:cs typeface="Arial" panose="020B0604020202020204" pitchFamily="34" charset="0"/>
              </a:rPr>
              <a:t>Contributing to the fulfilment of t</a:t>
            </a:r>
            <a:r>
              <a:rPr lang="en-US">
                <a:solidFill>
                  <a:schemeClr val="tx1"/>
                </a:solidFill>
                <a:effectLst/>
                <a:latin typeface="Calibri" panose="020F0502020204030204" pitchFamily="34" charset="0"/>
                <a:ea typeface="Calibri" panose="020F0502020204030204" pitchFamily="34" charset="0"/>
                <a:cs typeface="Arial" panose="020B0604020202020204" pitchFamily="34" charset="0"/>
              </a:rPr>
              <a:t>he Human Rights to Water and Sanitation (HRWS) and the Human Right to a Healthy Environment (</a:t>
            </a:r>
            <a:r>
              <a:rPr lang="en-US" err="1">
                <a:solidFill>
                  <a:schemeClr val="tx1"/>
                </a:solidFill>
                <a:effectLst/>
                <a:latin typeface="Calibri" panose="020F0502020204030204" pitchFamily="34" charset="0"/>
                <a:ea typeface="Calibri" panose="020F0502020204030204" pitchFamily="34" charset="0"/>
                <a:cs typeface="Arial" panose="020B0604020202020204" pitchFamily="34" charset="0"/>
              </a:rPr>
              <a:t>HRHE</a:t>
            </a:r>
            <a:r>
              <a:rPr lang="en-US">
                <a:solidFill>
                  <a:schemeClr val="tx1"/>
                </a:solidFill>
                <a:effectLst/>
                <a:latin typeface="Calibri" panose="020F0502020204030204" pitchFamily="34" charset="0"/>
                <a:ea typeface="Calibri" panose="020F0502020204030204" pitchFamily="34" charset="0"/>
                <a:cs typeface="Arial" panose="020B0604020202020204" pitchFamily="34" charset="0"/>
              </a:rPr>
              <a:t>)</a:t>
            </a:r>
          </a:p>
          <a:p>
            <a:r>
              <a:rPr lang="en-US">
                <a:solidFill>
                  <a:schemeClr val="tx1"/>
                </a:solidFill>
                <a:effectLst/>
                <a:latin typeface="Calibri" panose="020F0502020204030204" pitchFamily="34" charset="0"/>
                <a:ea typeface="Calibri" panose="020F0502020204030204" pitchFamily="34" charset="0"/>
                <a:cs typeface="Arial" panose="020B0604020202020204" pitchFamily="34" charset="0"/>
              </a:rPr>
              <a:t>Meeting the needs of multiple water uses (e.g. water-dependent ecosystems and species, agriculture and irrigation, aquaculture, industrial and commercial use, water-based recreation, and traditionally owned cultural values).</a:t>
            </a:r>
          </a:p>
          <a:p>
            <a:pPr marL="0" indent="0">
              <a:buNone/>
            </a:pPr>
            <a:endParaRPr lang="en-US">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D42FC1DD-024C-4C71-F88C-9179F580B03F}"/>
              </a:ext>
            </a:extLst>
          </p:cNvPr>
          <p:cNvSpPr txBox="1"/>
          <p:nvPr/>
        </p:nvSpPr>
        <p:spPr>
          <a:xfrm>
            <a:off x="444843" y="2999569"/>
            <a:ext cx="4283676" cy="996170"/>
          </a:xfrm>
          <a:prstGeom prst="rect">
            <a:avLst/>
          </a:prstGeom>
          <a:solidFill>
            <a:schemeClr val="accent2">
              <a:lumMod val="40000"/>
              <a:lumOff val="60000"/>
            </a:schemeClr>
          </a:solidFill>
          <a:ln w="28575">
            <a:solidFill>
              <a:schemeClr val="accent2">
                <a:lumMod val="50000"/>
              </a:schemeClr>
            </a:solidFill>
          </a:ln>
        </p:spPr>
        <p:txBody>
          <a:bodyPr wrap="square">
            <a:spAutoFit/>
          </a:bodyPr>
          <a:lstStyle/>
          <a:p>
            <a:pPr marL="0" lvl="2">
              <a:lnSpc>
                <a:spcPct val="90000"/>
              </a:lnSpc>
              <a:spcBef>
                <a:spcPts val="1000"/>
              </a:spcBef>
            </a:pPr>
            <a:r>
              <a:rPr lang="en-GB" sz="2800" b="1"/>
              <a:t>Cooperation Area 2: </a:t>
            </a:r>
          </a:p>
          <a:p>
            <a:pPr marL="0" lvl="2">
              <a:lnSpc>
                <a:spcPct val="90000"/>
              </a:lnSpc>
              <a:spcBef>
                <a:spcPts val="1000"/>
              </a:spcBef>
            </a:pPr>
            <a:r>
              <a:rPr lang="en-GB" sz="2800"/>
              <a:t>Inter-basin water transfers</a:t>
            </a:r>
            <a:endParaRPr lang="en-US" sz="2800"/>
          </a:p>
        </p:txBody>
      </p:sp>
      <p:sp>
        <p:nvSpPr>
          <p:cNvPr id="8" name="TextBox 7">
            <a:extLst>
              <a:ext uri="{FF2B5EF4-FFF2-40B4-BE49-F238E27FC236}">
                <a16:creationId xmlns:a16="http://schemas.microsoft.com/office/drawing/2014/main" id="{C774777A-7030-8BDD-04BB-6A1329C12598}"/>
              </a:ext>
            </a:extLst>
          </p:cNvPr>
          <p:cNvSpPr txBox="1"/>
          <p:nvPr/>
        </p:nvSpPr>
        <p:spPr>
          <a:xfrm>
            <a:off x="444843" y="4305099"/>
            <a:ext cx="4283676" cy="1383969"/>
          </a:xfrm>
          <a:prstGeom prst="rect">
            <a:avLst/>
          </a:prstGeom>
          <a:solidFill>
            <a:schemeClr val="accent2">
              <a:lumMod val="20000"/>
              <a:lumOff val="80000"/>
            </a:schemeClr>
          </a:solidFill>
          <a:ln w="28575">
            <a:solidFill>
              <a:schemeClr val="accent2">
                <a:lumMod val="50000"/>
              </a:schemeClr>
            </a:solidFill>
          </a:ln>
        </p:spPr>
        <p:txBody>
          <a:bodyPr wrap="square">
            <a:spAutoFit/>
          </a:bodyPr>
          <a:lstStyle/>
          <a:p>
            <a:pPr marL="0" lvl="2">
              <a:lnSpc>
                <a:spcPct val="90000"/>
              </a:lnSpc>
              <a:spcBef>
                <a:spcPts val="1000"/>
              </a:spcBef>
            </a:pPr>
            <a:r>
              <a:rPr lang="en-GB" sz="2800" b="1"/>
              <a:t>Cooperation Area 3: </a:t>
            </a:r>
          </a:p>
          <a:p>
            <a:pPr marL="0" lvl="2">
              <a:lnSpc>
                <a:spcPct val="90000"/>
              </a:lnSpc>
              <a:spcBef>
                <a:spcPts val="1000"/>
              </a:spcBef>
            </a:pPr>
            <a:r>
              <a:rPr lang="en-GB" sz="2800"/>
              <a:t>Multi-purpose water infrastructure development</a:t>
            </a:r>
            <a:endParaRPr lang="en-US" sz="2800"/>
          </a:p>
        </p:txBody>
      </p:sp>
    </p:spTree>
    <p:extLst>
      <p:ext uri="{BB962C8B-B14F-4D97-AF65-F5344CB8AC3E}">
        <p14:creationId xmlns:p14="http://schemas.microsoft.com/office/powerpoint/2010/main" val="2817491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78127-5DFC-4234-FF8E-F4279BF5F9D7}"/>
              </a:ext>
            </a:extLst>
          </p:cNvPr>
          <p:cNvSpPr>
            <a:spLocks noGrp="1"/>
          </p:cNvSpPr>
          <p:nvPr>
            <p:ph type="title"/>
          </p:nvPr>
        </p:nvSpPr>
        <p:spPr>
          <a:xfrm>
            <a:off x="104774" y="434177"/>
            <a:ext cx="11687010" cy="711319"/>
          </a:xfrm>
        </p:spPr>
        <p:txBody>
          <a:bodyPr>
            <a:normAutofit fontScale="90000"/>
          </a:bodyPr>
          <a:lstStyle/>
          <a:p>
            <a:r>
              <a:rPr lang="en-US"/>
              <a:t>Joint Outcome 1: Equitable water resources allocation</a:t>
            </a:r>
          </a:p>
        </p:txBody>
      </p:sp>
      <p:sp>
        <p:nvSpPr>
          <p:cNvPr id="3" name="Content Placeholder 2">
            <a:extLst>
              <a:ext uri="{FF2B5EF4-FFF2-40B4-BE49-F238E27FC236}">
                <a16:creationId xmlns:a16="http://schemas.microsoft.com/office/drawing/2014/main" id="{152C084E-F397-186E-BF77-91DFD890DAD4}"/>
              </a:ext>
            </a:extLst>
          </p:cNvPr>
          <p:cNvSpPr>
            <a:spLocks noGrp="1"/>
          </p:cNvSpPr>
          <p:nvPr>
            <p:ph idx="1"/>
          </p:nvPr>
        </p:nvSpPr>
        <p:spPr>
          <a:xfrm>
            <a:off x="170290" y="1256808"/>
            <a:ext cx="9359096" cy="4572000"/>
          </a:xfrm>
        </p:spPr>
        <p:txBody>
          <a:bodyPr>
            <a:normAutofit/>
          </a:bodyPr>
          <a:lstStyle/>
          <a:p>
            <a:pPr marL="0" indent="0">
              <a:buNone/>
            </a:pPr>
            <a:r>
              <a:rPr lang="en-GB" b="1" kern="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Opportunities to cooperate for equitable water resources allocation</a:t>
            </a:r>
            <a:endParaRPr lang="en-US" b="1" kern="0">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endParaRPr>
          </a:p>
          <a:p>
            <a:endParaRPr lang="en-US" sz="4000"/>
          </a:p>
        </p:txBody>
      </p:sp>
      <p:sp>
        <p:nvSpPr>
          <p:cNvPr id="4" name="Content Placeholder 3">
            <a:extLst>
              <a:ext uri="{FF2B5EF4-FFF2-40B4-BE49-F238E27FC236}">
                <a16:creationId xmlns:a16="http://schemas.microsoft.com/office/drawing/2014/main" id="{7400F8AE-6152-A135-A934-C9ABFF61A608}"/>
              </a:ext>
            </a:extLst>
          </p:cNvPr>
          <p:cNvSpPr>
            <a:spLocks noGrp="1"/>
          </p:cNvSpPr>
          <p:nvPr>
            <p:ph idx="4294967295"/>
          </p:nvPr>
        </p:nvSpPr>
        <p:spPr>
          <a:xfrm>
            <a:off x="104774" y="1934701"/>
            <a:ext cx="8453438" cy="4594225"/>
          </a:xfrm>
        </p:spPr>
        <p:txBody>
          <a:bodyPr vert="horz" lIns="91440" tIns="45720" rIns="91440" bIns="45720" rtlCol="0" anchor="t">
            <a:noAutofit/>
          </a:bodyPr>
          <a:lstStyle/>
          <a:p>
            <a:r>
              <a:rPr lang="en-SE" sz="3600">
                <a:effectLst/>
                <a:latin typeface="Calibri"/>
                <a:ea typeface="Calibri" panose="020F0502020204030204" pitchFamily="34" charset="0"/>
                <a:cs typeface="Calibri"/>
              </a:rPr>
              <a:t>S</a:t>
            </a:r>
            <a:r>
              <a:rPr lang="en-US" sz="3600">
                <a:effectLst/>
                <a:latin typeface="Calibri"/>
                <a:ea typeface="Calibri" panose="020F0502020204030204" pitchFamily="34" charset="0"/>
                <a:cs typeface="Calibri"/>
              </a:rPr>
              <a:t>upport meaningful WASH engagement in basin, catchment, and watershed management.</a:t>
            </a:r>
            <a:r>
              <a:rPr lang="en-US" sz="3600">
                <a:latin typeface="Calibri"/>
                <a:ea typeface="Calibri" panose="020F0502020204030204" pitchFamily="34" charset="0"/>
                <a:cs typeface="Calibri"/>
              </a:rPr>
              <a:t> </a:t>
            </a:r>
            <a:endParaRPr lang="en-US" sz="2800"/>
          </a:p>
          <a:p>
            <a:endParaRPr lang="en-US" sz="3600">
              <a:latin typeface="Calibri"/>
              <a:ea typeface="Calibri" panose="020F0502020204030204" pitchFamily="34" charset="0"/>
              <a:cs typeface="Calibri"/>
            </a:endParaRPr>
          </a:p>
          <a:p>
            <a:r>
              <a:rPr lang="en-US" sz="3600">
                <a:effectLst/>
                <a:latin typeface="Calibri"/>
                <a:ea typeface="Calibri" panose="020F0502020204030204" pitchFamily="34" charset="0"/>
                <a:cs typeface="Calibri"/>
              </a:rPr>
              <a:t>Make water resources monitoring data available to WASH service providers</a:t>
            </a:r>
            <a:r>
              <a:rPr lang="en-US" sz="3600">
                <a:latin typeface="Calibri"/>
                <a:ea typeface="Calibri" panose="020F0502020204030204" pitchFamily="34" charset="0"/>
                <a:cs typeface="Calibri"/>
              </a:rPr>
              <a:t> and vice versa.</a:t>
            </a:r>
            <a:endParaRPr lang="en-US" sz="3600">
              <a:effectLst/>
              <a:latin typeface="Calibri"/>
              <a:ea typeface="Calibri" panose="020F0502020204030204" pitchFamily="34" charset="0"/>
              <a:cs typeface="Calibri"/>
            </a:endParaRPr>
          </a:p>
        </p:txBody>
      </p:sp>
      <p:pic>
        <p:nvPicPr>
          <p:cNvPr id="6" name="Picture 5">
            <a:extLst>
              <a:ext uri="{FF2B5EF4-FFF2-40B4-BE49-F238E27FC236}">
                <a16:creationId xmlns:a16="http://schemas.microsoft.com/office/drawing/2014/main" id="{FC8EC4D1-4647-94E5-0D62-B69F6D4D11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93944" y="1451304"/>
            <a:ext cx="2652861" cy="3955392"/>
          </a:xfrm>
          <a:prstGeom prst="rect">
            <a:avLst/>
          </a:prstGeom>
        </p:spPr>
      </p:pic>
    </p:spTree>
    <p:extLst>
      <p:ext uri="{BB962C8B-B14F-4D97-AF65-F5344CB8AC3E}">
        <p14:creationId xmlns:p14="http://schemas.microsoft.com/office/powerpoint/2010/main" val="2454357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47CB9-717C-D448-FF88-AF7EAAAAC11B}"/>
              </a:ext>
            </a:extLst>
          </p:cNvPr>
          <p:cNvSpPr>
            <a:spLocks noGrp="1"/>
          </p:cNvSpPr>
          <p:nvPr>
            <p:ph type="title" idx="4294967295"/>
          </p:nvPr>
        </p:nvSpPr>
        <p:spPr>
          <a:xfrm>
            <a:off x="1422400" y="365125"/>
            <a:ext cx="10769600" cy="687388"/>
          </a:xfrm>
        </p:spPr>
        <p:txBody>
          <a:bodyPr>
            <a:normAutofit fontScale="90000"/>
          </a:bodyPr>
          <a:lstStyle/>
          <a:p>
            <a:r>
              <a:rPr lang="en-US"/>
              <a:t>Joint Outcome 2: Sustainable water management</a:t>
            </a:r>
          </a:p>
        </p:txBody>
      </p:sp>
      <p:sp>
        <p:nvSpPr>
          <p:cNvPr id="3" name="Content Placeholder 2">
            <a:extLst>
              <a:ext uri="{FF2B5EF4-FFF2-40B4-BE49-F238E27FC236}">
                <a16:creationId xmlns:a16="http://schemas.microsoft.com/office/drawing/2014/main" id="{4FC61892-D112-188A-B131-BD60993D244E}"/>
              </a:ext>
            </a:extLst>
          </p:cNvPr>
          <p:cNvSpPr>
            <a:spLocks noGrp="1"/>
          </p:cNvSpPr>
          <p:nvPr>
            <p:ph idx="4294967295"/>
          </p:nvPr>
        </p:nvSpPr>
        <p:spPr>
          <a:xfrm>
            <a:off x="500932" y="1296385"/>
            <a:ext cx="4284663" cy="1393825"/>
          </a:xfrm>
          <a:solidFill>
            <a:schemeClr val="accent6">
              <a:lumMod val="60000"/>
              <a:lumOff val="40000"/>
            </a:schemeClr>
          </a:solidFill>
          <a:ln w="28575">
            <a:solidFill>
              <a:schemeClr val="accent6">
                <a:lumMod val="50000"/>
              </a:schemeClr>
            </a:solidFill>
          </a:ln>
        </p:spPr>
        <p:txBody>
          <a:bodyPr/>
          <a:lstStyle/>
          <a:p>
            <a:pPr marL="0" indent="0">
              <a:buNone/>
            </a:pPr>
            <a:r>
              <a:rPr lang="en-US" b="1">
                <a:solidFill>
                  <a:schemeClr val="tx1"/>
                </a:solidFill>
              </a:rPr>
              <a:t>Cooperation Area 4:</a:t>
            </a:r>
          </a:p>
          <a:p>
            <a:pPr marL="0" indent="0">
              <a:buNone/>
            </a:pPr>
            <a:r>
              <a:rPr lang="en-US">
                <a:solidFill>
                  <a:schemeClr val="tx1"/>
                </a:solidFill>
              </a:rPr>
              <a:t>Source water protection</a:t>
            </a:r>
          </a:p>
        </p:txBody>
      </p:sp>
      <p:sp>
        <p:nvSpPr>
          <p:cNvPr id="4" name="Content Placeholder 3">
            <a:extLst>
              <a:ext uri="{FF2B5EF4-FFF2-40B4-BE49-F238E27FC236}">
                <a16:creationId xmlns:a16="http://schemas.microsoft.com/office/drawing/2014/main" id="{58001347-17BB-B446-289D-24027DB6644D}"/>
              </a:ext>
            </a:extLst>
          </p:cNvPr>
          <p:cNvSpPr>
            <a:spLocks noGrp="1"/>
          </p:cNvSpPr>
          <p:nvPr>
            <p:ph idx="4294967295"/>
          </p:nvPr>
        </p:nvSpPr>
        <p:spPr>
          <a:xfrm>
            <a:off x="6094413" y="1296988"/>
            <a:ext cx="6097587" cy="4873224"/>
          </a:xfrm>
          <a:solidFill>
            <a:schemeClr val="accent6">
              <a:lumMod val="60000"/>
              <a:lumOff val="40000"/>
            </a:schemeClr>
          </a:solidFill>
          <a:ln w="28575">
            <a:solidFill>
              <a:schemeClr val="accent6">
                <a:lumMod val="50000"/>
              </a:schemeClr>
            </a:solidFill>
          </a:ln>
        </p:spPr>
        <p:txBody>
          <a:bodyPr>
            <a:noAutofit/>
          </a:bodyPr>
          <a:lstStyle/>
          <a:p>
            <a:pPr marL="0" indent="0">
              <a:buNone/>
            </a:pPr>
            <a:r>
              <a:rPr lang="en-US">
                <a:solidFill>
                  <a:schemeClr val="tx1"/>
                </a:solidFill>
                <a:latin typeface="Calibri" panose="020F0502020204030204" pitchFamily="34" charset="0"/>
                <a:ea typeface="Calibri" panose="020F0502020204030204" pitchFamily="34" charset="0"/>
                <a:cs typeface="Arial" panose="020B0604020202020204" pitchFamily="34" charset="0"/>
              </a:rPr>
              <a:t>S</a:t>
            </a:r>
            <a:r>
              <a:rPr lang="en-US">
                <a:solidFill>
                  <a:schemeClr val="tx1"/>
                </a:solidFill>
                <a:effectLst/>
                <a:latin typeface="Calibri" panose="020F0502020204030204" pitchFamily="34" charset="0"/>
                <a:ea typeface="Calibri" panose="020F0502020204030204" pitchFamily="34" charset="0"/>
                <a:cs typeface="Arial" panose="020B0604020202020204" pitchFamily="34" charset="0"/>
              </a:rPr>
              <a:t>afeguarding water resources:</a:t>
            </a:r>
          </a:p>
          <a:p>
            <a:pPr marL="571500" indent="-571500">
              <a:buFont typeface="+mj-lt"/>
              <a:buAutoNum type="romanLcPeriod"/>
            </a:pPr>
            <a:r>
              <a:rPr lang="en-US">
                <a:solidFill>
                  <a:schemeClr val="tx1"/>
                </a:solidFill>
                <a:effectLst/>
                <a:latin typeface="Calibri" panose="020F0502020204030204" pitchFamily="34" charset="0"/>
                <a:ea typeface="Calibri" panose="020F0502020204030204" pitchFamily="34" charset="0"/>
                <a:cs typeface="Arial" panose="020B0604020202020204" pitchFamily="34" charset="0"/>
              </a:rPr>
              <a:t>through agreed criteria in decisions that are related to the allocation of water resources to different uses;</a:t>
            </a:r>
          </a:p>
          <a:p>
            <a:pPr marL="571500" indent="-571500">
              <a:buFont typeface="+mj-lt"/>
              <a:buAutoNum type="romanLcPeriod"/>
            </a:pPr>
            <a:r>
              <a:rPr lang="en-US">
                <a:solidFill>
                  <a:schemeClr val="tx1"/>
                </a:solidFill>
                <a:effectLst/>
                <a:latin typeface="Calibri" panose="020F0502020204030204" pitchFamily="34" charset="0"/>
                <a:ea typeface="Calibri" panose="020F0502020204030204" pitchFamily="34" charset="0"/>
                <a:cs typeface="Arial" panose="020B0604020202020204" pitchFamily="34" charset="0"/>
              </a:rPr>
              <a:t>in a fit-for-purpose manner; </a:t>
            </a:r>
          </a:p>
          <a:p>
            <a:pPr marL="571500" indent="-571500">
              <a:buFont typeface="+mj-lt"/>
              <a:buAutoNum type="romanLcPeriod"/>
            </a:pPr>
            <a:r>
              <a:rPr lang="en-US">
                <a:solidFill>
                  <a:schemeClr val="tx1"/>
                </a:solidFill>
                <a:effectLst/>
                <a:latin typeface="Calibri" panose="020F0502020204030204" pitchFamily="34" charset="0"/>
                <a:ea typeface="Calibri" panose="020F0502020204030204" pitchFamily="34" charset="0"/>
                <a:cs typeface="Arial" panose="020B0604020202020204" pitchFamily="34" charset="0"/>
              </a:rPr>
              <a:t>that respects the needs of current and future users to the extent that this is feasible;</a:t>
            </a:r>
          </a:p>
          <a:p>
            <a:pPr marL="571500" indent="-571500">
              <a:buFont typeface="+mj-lt"/>
              <a:buAutoNum type="romanLcPeriod"/>
            </a:pPr>
            <a:r>
              <a:rPr lang="en-US">
                <a:solidFill>
                  <a:schemeClr val="tx1"/>
                </a:solidFill>
                <a:effectLst/>
                <a:latin typeface="Calibri" panose="020F0502020204030204" pitchFamily="34" charset="0"/>
                <a:ea typeface="Calibri" panose="020F0502020204030204" pitchFamily="34" charset="0"/>
                <a:cs typeface="Arial" panose="020B0604020202020204" pitchFamily="34" charset="0"/>
              </a:rPr>
              <a:t>without causing environmental degradation.</a:t>
            </a:r>
          </a:p>
        </p:txBody>
      </p:sp>
      <p:sp>
        <p:nvSpPr>
          <p:cNvPr id="6" name="TextBox 5">
            <a:extLst>
              <a:ext uri="{FF2B5EF4-FFF2-40B4-BE49-F238E27FC236}">
                <a16:creationId xmlns:a16="http://schemas.microsoft.com/office/drawing/2014/main" id="{D42FC1DD-024C-4C71-F88C-9179F580B03F}"/>
              </a:ext>
            </a:extLst>
          </p:cNvPr>
          <p:cNvSpPr txBox="1"/>
          <p:nvPr/>
        </p:nvSpPr>
        <p:spPr>
          <a:xfrm>
            <a:off x="444843" y="3257589"/>
            <a:ext cx="4283676" cy="996170"/>
          </a:xfrm>
          <a:prstGeom prst="rect">
            <a:avLst/>
          </a:prstGeom>
          <a:solidFill>
            <a:schemeClr val="accent6">
              <a:lumMod val="40000"/>
              <a:lumOff val="60000"/>
            </a:schemeClr>
          </a:solidFill>
          <a:ln w="28575">
            <a:solidFill>
              <a:schemeClr val="accent6">
                <a:lumMod val="50000"/>
              </a:schemeClr>
            </a:solidFill>
          </a:ln>
        </p:spPr>
        <p:txBody>
          <a:bodyPr wrap="square">
            <a:spAutoFit/>
          </a:bodyPr>
          <a:lstStyle/>
          <a:p>
            <a:pPr marL="0" lvl="2">
              <a:lnSpc>
                <a:spcPct val="90000"/>
              </a:lnSpc>
              <a:spcBef>
                <a:spcPts val="1000"/>
              </a:spcBef>
            </a:pPr>
            <a:r>
              <a:rPr lang="en-US" sz="2800" b="1"/>
              <a:t>Cooperation Area 5:</a:t>
            </a:r>
          </a:p>
          <a:p>
            <a:pPr marL="0" lvl="2">
              <a:lnSpc>
                <a:spcPct val="90000"/>
              </a:lnSpc>
              <a:spcBef>
                <a:spcPts val="1000"/>
              </a:spcBef>
            </a:pPr>
            <a:r>
              <a:rPr lang="en-US" sz="2800"/>
              <a:t>Pollution prevention</a:t>
            </a:r>
          </a:p>
        </p:txBody>
      </p:sp>
      <p:sp>
        <p:nvSpPr>
          <p:cNvPr id="8" name="TextBox 7">
            <a:extLst>
              <a:ext uri="{FF2B5EF4-FFF2-40B4-BE49-F238E27FC236}">
                <a16:creationId xmlns:a16="http://schemas.microsoft.com/office/drawing/2014/main" id="{C774777A-7030-8BDD-04BB-6A1329C12598}"/>
              </a:ext>
            </a:extLst>
          </p:cNvPr>
          <p:cNvSpPr txBox="1"/>
          <p:nvPr/>
        </p:nvSpPr>
        <p:spPr>
          <a:xfrm>
            <a:off x="444843" y="4821138"/>
            <a:ext cx="4283676" cy="867930"/>
          </a:xfrm>
          <a:prstGeom prst="rect">
            <a:avLst/>
          </a:prstGeom>
          <a:solidFill>
            <a:schemeClr val="accent6">
              <a:lumMod val="20000"/>
              <a:lumOff val="80000"/>
            </a:schemeClr>
          </a:solidFill>
          <a:ln w="28575">
            <a:solidFill>
              <a:schemeClr val="accent6">
                <a:lumMod val="50000"/>
              </a:schemeClr>
            </a:solidFill>
          </a:ln>
        </p:spPr>
        <p:txBody>
          <a:bodyPr wrap="square">
            <a:spAutoFit/>
          </a:bodyPr>
          <a:lstStyle/>
          <a:p>
            <a:pPr marL="0" lvl="2">
              <a:lnSpc>
                <a:spcPct val="90000"/>
              </a:lnSpc>
              <a:spcBef>
                <a:spcPts val="1000"/>
              </a:spcBef>
            </a:pPr>
            <a:r>
              <a:rPr lang="en-US" sz="2800" b="1"/>
              <a:t>Cooperation Area 6: </a:t>
            </a:r>
            <a:r>
              <a:rPr lang="en-US" sz="2800"/>
              <a:t>Wastewater use</a:t>
            </a:r>
          </a:p>
        </p:txBody>
      </p:sp>
    </p:spTree>
    <p:extLst>
      <p:ext uri="{BB962C8B-B14F-4D97-AF65-F5344CB8AC3E}">
        <p14:creationId xmlns:p14="http://schemas.microsoft.com/office/powerpoint/2010/main" val="3665306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78127-5DFC-4234-FF8E-F4279BF5F9D7}"/>
              </a:ext>
            </a:extLst>
          </p:cNvPr>
          <p:cNvSpPr>
            <a:spLocks noGrp="1"/>
          </p:cNvSpPr>
          <p:nvPr>
            <p:ph type="title"/>
          </p:nvPr>
        </p:nvSpPr>
        <p:spPr/>
        <p:txBody>
          <a:bodyPr>
            <a:normAutofit fontScale="90000"/>
          </a:bodyPr>
          <a:lstStyle/>
          <a:p>
            <a:r>
              <a:rPr lang="en-US"/>
              <a:t>Joint Outcome 2: Sustainable water management</a:t>
            </a:r>
          </a:p>
        </p:txBody>
      </p:sp>
      <p:sp>
        <p:nvSpPr>
          <p:cNvPr id="3" name="Content Placeholder 2">
            <a:extLst>
              <a:ext uri="{FF2B5EF4-FFF2-40B4-BE49-F238E27FC236}">
                <a16:creationId xmlns:a16="http://schemas.microsoft.com/office/drawing/2014/main" id="{152C084E-F397-186E-BF77-91DFD890DAD4}"/>
              </a:ext>
            </a:extLst>
          </p:cNvPr>
          <p:cNvSpPr>
            <a:spLocks noGrp="1"/>
          </p:cNvSpPr>
          <p:nvPr>
            <p:ph idx="1"/>
          </p:nvPr>
        </p:nvSpPr>
        <p:spPr/>
        <p:txBody>
          <a:bodyPr>
            <a:normAutofit/>
          </a:bodyPr>
          <a:lstStyle/>
          <a:p>
            <a:pPr marL="0" indent="0">
              <a:buNone/>
            </a:pPr>
            <a:r>
              <a:rPr lang="en-US" b="1" kern="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Opportunities to cooperate for sustainable water management</a:t>
            </a:r>
            <a:endParaRPr lang="en-US" sz="4000"/>
          </a:p>
        </p:txBody>
      </p:sp>
      <p:sp>
        <p:nvSpPr>
          <p:cNvPr id="4" name="Content Placeholder 3">
            <a:extLst>
              <a:ext uri="{FF2B5EF4-FFF2-40B4-BE49-F238E27FC236}">
                <a16:creationId xmlns:a16="http://schemas.microsoft.com/office/drawing/2014/main" id="{7400F8AE-6152-A135-A934-C9ABFF61A608}"/>
              </a:ext>
            </a:extLst>
          </p:cNvPr>
          <p:cNvSpPr>
            <a:spLocks noGrp="1"/>
          </p:cNvSpPr>
          <p:nvPr>
            <p:ph idx="4294967295"/>
          </p:nvPr>
        </p:nvSpPr>
        <p:spPr>
          <a:xfrm>
            <a:off x="906517" y="2266349"/>
            <a:ext cx="6989708" cy="4278914"/>
          </a:xfrm>
        </p:spPr>
        <p:txBody>
          <a:bodyPr vert="horz" lIns="91440" tIns="45720" rIns="91440" bIns="45720" rtlCol="0" anchor="t">
            <a:noAutofit/>
          </a:bodyPr>
          <a:lstStyle/>
          <a:p>
            <a:r>
              <a:rPr lang="en-US" sz="3200" err="1">
                <a:latin typeface="Calibri"/>
                <a:ea typeface="Calibri" panose="020F0502020204030204" pitchFamily="34" charset="0"/>
                <a:cs typeface="Calibri"/>
              </a:rPr>
              <a:t>Realise</a:t>
            </a:r>
            <a:r>
              <a:rPr lang="en-US" sz="3200">
                <a:latin typeface="Calibri"/>
                <a:ea typeface="Calibri" panose="020F0502020204030204" pitchFamily="34" charset="0"/>
                <a:cs typeface="Calibri"/>
              </a:rPr>
              <a:t> the huge potential of wetlands to protect water supplies and to treat and put wastewater to productive use</a:t>
            </a:r>
          </a:p>
          <a:p>
            <a:endParaRPr lang="en-US" sz="3200">
              <a:latin typeface="Calibri"/>
              <a:ea typeface="Calibri" panose="020F0502020204030204" pitchFamily="34" charset="0"/>
              <a:cs typeface="Calibri"/>
            </a:endParaRPr>
          </a:p>
          <a:p>
            <a:r>
              <a:rPr lang="en-US" sz="3200">
                <a:latin typeface="Calibri"/>
                <a:ea typeface="Calibri" panose="020F0502020204030204" pitchFamily="34" charset="0"/>
                <a:cs typeface="Calibri"/>
              </a:rPr>
              <a:t>Scale</a:t>
            </a:r>
            <a:r>
              <a:rPr lang="en-US" sz="3200">
                <a:effectLst/>
                <a:latin typeface="Calibri"/>
                <a:ea typeface="Calibri" panose="020F0502020204030204" pitchFamily="34" charset="0"/>
                <a:cs typeface="Calibri"/>
              </a:rPr>
              <a:t> up </a:t>
            </a:r>
            <a:r>
              <a:rPr lang="en-US" sz="3200">
                <a:latin typeface="Calibri"/>
                <a:ea typeface="Calibri" panose="020F0502020204030204" pitchFamily="34" charset="0"/>
                <a:cs typeface="Calibri"/>
              </a:rPr>
              <a:t>WASH support to source water protection schemes with water supply and watershed co-benefits</a:t>
            </a:r>
            <a:r>
              <a:rPr lang="en-US" sz="3200">
                <a:effectLst/>
                <a:latin typeface="Calibri"/>
                <a:ea typeface="Calibri" panose="020F0502020204030204" pitchFamily="34" charset="0"/>
                <a:cs typeface="Calibri"/>
              </a:rPr>
              <a:t>.</a:t>
            </a:r>
            <a:endParaRPr lang="en-US"/>
          </a:p>
        </p:txBody>
      </p:sp>
      <p:pic>
        <p:nvPicPr>
          <p:cNvPr id="10" name="Picture 9">
            <a:extLst>
              <a:ext uri="{FF2B5EF4-FFF2-40B4-BE49-F238E27FC236}">
                <a16:creationId xmlns:a16="http://schemas.microsoft.com/office/drawing/2014/main" id="{9205C75E-3A0C-2076-139C-E47332AF0B16}"/>
              </a:ext>
            </a:extLst>
          </p:cNvPr>
          <p:cNvPicPr>
            <a:picLocks noChangeAspect="1"/>
          </p:cNvPicPr>
          <p:nvPr/>
        </p:nvPicPr>
        <p:blipFill>
          <a:blip r:embed="rId3"/>
          <a:stretch>
            <a:fillRect/>
          </a:stretch>
        </p:blipFill>
        <p:spPr>
          <a:xfrm>
            <a:off x="8299601" y="2039524"/>
            <a:ext cx="3737386" cy="3118614"/>
          </a:xfrm>
          <a:prstGeom prst="rect">
            <a:avLst/>
          </a:prstGeom>
        </p:spPr>
      </p:pic>
    </p:spTree>
    <p:extLst>
      <p:ext uri="{BB962C8B-B14F-4D97-AF65-F5344CB8AC3E}">
        <p14:creationId xmlns:p14="http://schemas.microsoft.com/office/powerpoint/2010/main" val="3374432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47CB9-717C-D448-FF88-AF7EAAAAC11B}"/>
              </a:ext>
            </a:extLst>
          </p:cNvPr>
          <p:cNvSpPr>
            <a:spLocks noGrp="1"/>
          </p:cNvSpPr>
          <p:nvPr>
            <p:ph type="title" idx="4294967295"/>
          </p:nvPr>
        </p:nvSpPr>
        <p:spPr>
          <a:xfrm>
            <a:off x="1217613" y="365125"/>
            <a:ext cx="10974387" cy="687388"/>
          </a:xfrm>
        </p:spPr>
        <p:txBody>
          <a:bodyPr>
            <a:normAutofit fontScale="90000"/>
          </a:bodyPr>
          <a:lstStyle/>
          <a:p>
            <a:r>
              <a:rPr lang="en-US"/>
              <a:t>Joint Outcome 3: Drought and flood disaster resilience</a:t>
            </a:r>
          </a:p>
        </p:txBody>
      </p:sp>
      <p:sp>
        <p:nvSpPr>
          <p:cNvPr id="4" name="Content Placeholder 3">
            <a:extLst>
              <a:ext uri="{FF2B5EF4-FFF2-40B4-BE49-F238E27FC236}">
                <a16:creationId xmlns:a16="http://schemas.microsoft.com/office/drawing/2014/main" id="{58001347-17BB-B446-289D-24027DB6644D}"/>
              </a:ext>
            </a:extLst>
          </p:cNvPr>
          <p:cNvSpPr>
            <a:spLocks noGrp="1"/>
          </p:cNvSpPr>
          <p:nvPr>
            <p:ph idx="4294967295"/>
          </p:nvPr>
        </p:nvSpPr>
        <p:spPr>
          <a:xfrm>
            <a:off x="5482162" y="1296813"/>
            <a:ext cx="6097587" cy="4392612"/>
          </a:xfrm>
          <a:solidFill>
            <a:schemeClr val="accent4">
              <a:lumMod val="60000"/>
              <a:lumOff val="40000"/>
            </a:schemeClr>
          </a:solidFill>
          <a:ln w="28575">
            <a:solidFill>
              <a:schemeClr val="accent4">
                <a:lumMod val="50000"/>
              </a:schemeClr>
            </a:solidFill>
          </a:ln>
        </p:spPr>
        <p:txBody>
          <a:bodyPr>
            <a:noAutofit/>
          </a:bodyPr>
          <a:lstStyle/>
          <a:p>
            <a:pPr marL="0" indent="0">
              <a:buNone/>
            </a:pPr>
            <a:r>
              <a:rPr lang="en-US">
                <a:solidFill>
                  <a:schemeClr val="tx1"/>
                </a:solidFill>
                <a:effectLst/>
                <a:latin typeface="Calibri" panose="020F0502020204030204" pitchFamily="34" charset="0"/>
                <a:ea typeface="Calibri" panose="020F0502020204030204" pitchFamily="34" charset="0"/>
                <a:cs typeface="Arial" panose="020B0604020202020204" pitchFamily="34" charset="0"/>
              </a:rPr>
              <a:t>Cooperation helps to prevent water hazards from becoming disasters</a:t>
            </a:r>
            <a:r>
              <a:rPr lang="en-US">
                <a:solidFill>
                  <a:schemeClr val="tx1"/>
                </a:solidFill>
                <a:latin typeface="Calibri" panose="020F0502020204030204" pitchFamily="34" charset="0"/>
                <a:ea typeface="Calibri" panose="020F0502020204030204" pitchFamily="34" charset="0"/>
                <a:cs typeface="Arial" panose="020B0604020202020204" pitchFamily="34" charset="0"/>
              </a:rPr>
              <a:t> through</a:t>
            </a:r>
            <a:r>
              <a:rPr lang="en-US">
                <a:solidFill>
                  <a:schemeClr val="tx1"/>
                </a:solidFill>
                <a:effectLst/>
                <a:latin typeface="Calibri" panose="020F0502020204030204" pitchFamily="34" charset="0"/>
                <a:ea typeface="Calibri" panose="020F0502020204030204" pitchFamily="34" charset="0"/>
                <a:cs typeface="Arial" panose="020B0604020202020204" pitchFamily="34" charset="0"/>
              </a:rPr>
              <a:t>: </a:t>
            </a:r>
          </a:p>
          <a:p>
            <a:pPr marL="571500" indent="-571500">
              <a:buFont typeface="+mj-lt"/>
              <a:buAutoNum type="romanLcPeriod"/>
            </a:pPr>
            <a:r>
              <a:rPr lang="en-US">
                <a:solidFill>
                  <a:schemeClr val="tx1"/>
                </a:solidFill>
                <a:effectLst/>
                <a:latin typeface="Calibri" panose="020F0502020204030204" pitchFamily="34" charset="0"/>
                <a:ea typeface="Calibri" panose="020F0502020204030204" pitchFamily="34" charset="0"/>
                <a:cs typeface="Arial" panose="020B0604020202020204" pitchFamily="34" charset="0"/>
              </a:rPr>
              <a:t>averting localized flooding and pollution from poor WASH services, </a:t>
            </a:r>
          </a:p>
          <a:p>
            <a:pPr marL="571500" indent="-571500">
              <a:buFont typeface="+mj-lt"/>
              <a:buAutoNum type="romanLcPeriod"/>
            </a:pPr>
            <a:r>
              <a:rPr lang="en-US">
                <a:solidFill>
                  <a:schemeClr val="tx1"/>
                </a:solidFill>
                <a:effectLst/>
                <a:latin typeface="Calibri" panose="020F0502020204030204" pitchFamily="34" charset="0"/>
                <a:ea typeface="Calibri" panose="020F0502020204030204" pitchFamily="34" charset="0"/>
                <a:cs typeface="Arial" panose="020B0604020202020204" pitchFamily="34" charset="0"/>
              </a:rPr>
              <a:t>helping to continue delivering services when hazards strike, and </a:t>
            </a:r>
          </a:p>
          <a:p>
            <a:pPr marL="571500" indent="-571500">
              <a:buFont typeface="+mj-lt"/>
              <a:buAutoNum type="romanLcPeriod"/>
            </a:pPr>
            <a:r>
              <a:rPr lang="en-US">
                <a:solidFill>
                  <a:schemeClr val="tx1"/>
                </a:solidFill>
                <a:effectLst/>
                <a:latin typeface="Calibri" panose="020F0502020204030204" pitchFamily="34" charset="0"/>
                <a:ea typeface="Calibri" panose="020F0502020204030204" pitchFamily="34" charset="0"/>
                <a:cs typeface="Arial" panose="020B0604020202020204" pitchFamily="34" charset="0"/>
              </a:rPr>
              <a:t>aiding recovery from extreme water-related events.</a:t>
            </a:r>
            <a:endParaRPr lang="en-SE">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6F2AD0CA-51EF-6578-DD34-E41F2B6C66F5}"/>
              </a:ext>
            </a:extLst>
          </p:cNvPr>
          <p:cNvSpPr txBox="1">
            <a:spLocks/>
          </p:cNvSpPr>
          <p:nvPr/>
        </p:nvSpPr>
        <p:spPr>
          <a:xfrm>
            <a:off x="444843" y="1297172"/>
            <a:ext cx="4283676" cy="1300869"/>
          </a:xfrm>
          <a:prstGeom prst="rect">
            <a:avLst/>
          </a:prstGeom>
          <a:solidFill>
            <a:schemeClr val="accent4">
              <a:lumMod val="60000"/>
              <a:lumOff val="40000"/>
            </a:schemeClr>
          </a:solidFill>
          <a:ln w="28575">
            <a:solidFill>
              <a:schemeClr val="accent4">
                <a:lumMod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a:solidFill>
                  <a:schemeClr val="tx1"/>
                </a:solidFill>
              </a:rPr>
              <a:t>Cooperation Area 7: </a:t>
            </a:r>
          </a:p>
          <a:p>
            <a:pPr marL="0" indent="0">
              <a:buFont typeface="Arial" panose="020B0604020202020204" pitchFamily="34" charset="0"/>
              <a:buNone/>
            </a:pPr>
            <a:r>
              <a:rPr lang="en-US" sz="2600">
                <a:solidFill>
                  <a:schemeClr val="tx1"/>
                </a:solidFill>
              </a:rPr>
              <a:t>Drought and flood mitigation and preparedness</a:t>
            </a:r>
          </a:p>
        </p:txBody>
      </p:sp>
      <p:sp>
        <p:nvSpPr>
          <p:cNvPr id="11" name="TextBox 10">
            <a:extLst>
              <a:ext uri="{FF2B5EF4-FFF2-40B4-BE49-F238E27FC236}">
                <a16:creationId xmlns:a16="http://schemas.microsoft.com/office/drawing/2014/main" id="{4316A0BA-EE80-09A9-DC6B-9678A32DD201}"/>
              </a:ext>
            </a:extLst>
          </p:cNvPr>
          <p:cNvSpPr txBox="1"/>
          <p:nvPr/>
        </p:nvSpPr>
        <p:spPr>
          <a:xfrm>
            <a:off x="444843" y="2842685"/>
            <a:ext cx="4283676" cy="1300869"/>
          </a:xfrm>
          <a:prstGeom prst="rect">
            <a:avLst/>
          </a:prstGeom>
          <a:solidFill>
            <a:schemeClr val="accent4">
              <a:lumMod val="40000"/>
              <a:lumOff val="60000"/>
            </a:schemeClr>
          </a:solidFill>
          <a:ln w="28575">
            <a:solidFill>
              <a:schemeClr val="accent4">
                <a:lumMod val="50000"/>
              </a:schemeClr>
            </a:solidFill>
          </a:ln>
        </p:spPr>
        <p:txBody>
          <a:bodyPr wrap="square">
            <a:spAutoFit/>
          </a:bodyPr>
          <a:lstStyle/>
          <a:p>
            <a:pPr marL="0" lvl="2">
              <a:lnSpc>
                <a:spcPct val="90000"/>
              </a:lnSpc>
              <a:spcBef>
                <a:spcPts val="1000"/>
              </a:spcBef>
            </a:pPr>
            <a:r>
              <a:rPr lang="en-US" sz="2600" b="1"/>
              <a:t>Cooperation Area 8:</a:t>
            </a:r>
          </a:p>
          <a:p>
            <a:pPr marL="0" lvl="2">
              <a:lnSpc>
                <a:spcPct val="90000"/>
              </a:lnSpc>
              <a:spcBef>
                <a:spcPts val="1000"/>
              </a:spcBef>
            </a:pPr>
            <a:r>
              <a:rPr lang="en-US" sz="2600"/>
              <a:t>Drought and flood monitoring and Early Warning Systems</a:t>
            </a:r>
          </a:p>
        </p:txBody>
      </p:sp>
      <p:sp>
        <p:nvSpPr>
          <p:cNvPr id="12" name="TextBox 11">
            <a:extLst>
              <a:ext uri="{FF2B5EF4-FFF2-40B4-BE49-F238E27FC236}">
                <a16:creationId xmlns:a16="http://schemas.microsoft.com/office/drawing/2014/main" id="{247B46ED-2DF0-290A-63D4-E4EF1FE1E14D}"/>
              </a:ext>
            </a:extLst>
          </p:cNvPr>
          <p:cNvSpPr txBox="1"/>
          <p:nvPr/>
        </p:nvSpPr>
        <p:spPr>
          <a:xfrm>
            <a:off x="444843" y="4388199"/>
            <a:ext cx="4283676" cy="1300869"/>
          </a:xfrm>
          <a:prstGeom prst="rect">
            <a:avLst/>
          </a:prstGeom>
          <a:solidFill>
            <a:schemeClr val="accent4">
              <a:lumMod val="20000"/>
              <a:lumOff val="80000"/>
            </a:schemeClr>
          </a:solidFill>
          <a:ln w="28575">
            <a:solidFill>
              <a:schemeClr val="accent4">
                <a:lumMod val="50000"/>
              </a:schemeClr>
            </a:solidFill>
          </a:ln>
        </p:spPr>
        <p:txBody>
          <a:bodyPr wrap="square">
            <a:spAutoFit/>
          </a:bodyPr>
          <a:lstStyle/>
          <a:p>
            <a:pPr marL="0" lvl="2">
              <a:lnSpc>
                <a:spcPct val="90000"/>
              </a:lnSpc>
              <a:spcBef>
                <a:spcPts val="1000"/>
              </a:spcBef>
            </a:pPr>
            <a:r>
              <a:rPr lang="en-US" sz="2600" b="1"/>
              <a:t>Cooperation Area 9:</a:t>
            </a:r>
          </a:p>
          <a:p>
            <a:pPr marL="0" lvl="2">
              <a:lnSpc>
                <a:spcPct val="90000"/>
              </a:lnSpc>
              <a:spcBef>
                <a:spcPts val="1000"/>
              </a:spcBef>
            </a:pPr>
            <a:r>
              <a:rPr lang="en-US" sz="2600"/>
              <a:t>Drought and flood response and recovery</a:t>
            </a:r>
          </a:p>
        </p:txBody>
      </p:sp>
    </p:spTree>
    <p:extLst>
      <p:ext uri="{BB962C8B-B14F-4D97-AF65-F5344CB8AC3E}">
        <p14:creationId xmlns:p14="http://schemas.microsoft.com/office/powerpoint/2010/main" val="374045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78127-5DFC-4234-FF8E-F4279BF5F9D7}"/>
              </a:ext>
            </a:extLst>
          </p:cNvPr>
          <p:cNvSpPr>
            <a:spLocks noGrp="1"/>
          </p:cNvSpPr>
          <p:nvPr>
            <p:ph type="title"/>
          </p:nvPr>
        </p:nvSpPr>
        <p:spPr>
          <a:xfrm>
            <a:off x="305461" y="414318"/>
            <a:ext cx="11615623" cy="711319"/>
          </a:xfrm>
        </p:spPr>
        <p:txBody>
          <a:bodyPr>
            <a:normAutofit fontScale="90000"/>
          </a:bodyPr>
          <a:lstStyle/>
          <a:p>
            <a:r>
              <a:rPr lang="en-US"/>
              <a:t>Joint Outcome 3: Drought and flood disaster resilience</a:t>
            </a:r>
          </a:p>
        </p:txBody>
      </p:sp>
      <p:sp>
        <p:nvSpPr>
          <p:cNvPr id="3" name="Content Placeholder 2">
            <a:extLst>
              <a:ext uri="{FF2B5EF4-FFF2-40B4-BE49-F238E27FC236}">
                <a16:creationId xmlns:a16="http://schemas.microsoft.com/office/drawing/2014/main" id="{152C084E-F397-186E-BF77-91DFD890DAD4}"/>
              </a:ext>
            </a:extLst>
          </p:cNvPr>
          <p:cNvSpPr>
            <a:spLocks noGrp="1"/>
          </p:cNvSpPr>
          <p:nvPr>
            <p:ph idx="1"/>
          </p:nvPr>
        </p:nvSpPr>
        <p:spPr>
          <a:xfrm>
            <a:off x="98729" y="1447640"/>
            <a:ext cx="9359096" cy="4572000"/>
          </a:xfrm>
        </p:spPr>
        <p:txBody>
          <a:bodyPr>
            <a:normAutofit/>
          </a:bodyPr>
          <a:lstStyle/>
          <a:p>
            <a:pPr marL="0" indent="0">
              <a:buNone/>
            </a:pPr>
            <a:r>
              <a:rPr lang="en-US" b="1" kern="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Opportunities to cooperate for drought and flood disaster resilience</a:t>
            </a:r>
            <a:endParaRPr lang="en-US" sz="4000"/>
          </a:p>
        </p:txBody>
      </p:sp>
      <p:sp>
        <p:nvSpPr>
          <p:cNvPr id="4" name="Content Placeholder 3">
            <a:extLst>
              <a:ext uri="{FF2B5EF4-FFF2-40B4-BE49-F238E27FC236}">
                <a16:creationId xmlns:a16="http://schemas.microsoft.com/office/drawing/2014/main" id="{7400F8AE-6152-A135-A934-C9ABFF61A608}"/>
              </a:ext>
            </a:extLst>
          </p:cNvPr>
          <p:cNvSpPr>
            <a:spLocks noGrp="1"/>
          </p:cNvSpPr>
          <p:nvPr>
            <p:ph idx="4294967295"/>
          </p:nvPr>
        </p:nvSpPr>
        <p:spPr>
          <a:xfrm>
            <a:off x="0" y="2186445"/>
            <a:ext cx="8670925" cy="4330700"/>
          </a:xfrm>
        </p:spPr>
        <p:txBody>
          <a:bodyPr vert="horz" lIns="91440" tIns="45720" rIns="91440" bIns="45720" rtlCol="0" anchor="t">
            <a:noAutofit/>
          </a:bodyPr>
          <a:lstStyle/>
          <a:p>
            <a:r>
              <a:rPr lang="en-US" sz="3600">
                <a:latin typeface="Calibri"/>
                <a:ea typeface="Calibri" panose="020F0502020204030204" pitchFamily="34" charset="0"/>
                <a:cs typeface="Calibri"/>
              </a:rPr>
              <a:t>Improve EWS</a:t>
            </a:r>
            <a:r>
              <a:rPr lang="en-US" sz="3600">
                <a:effectLst/>
                <a:latin typeface="Calibri"/>
                <a:ea typeface="Calibri" panose="020F0502020204030204" pitchFamily="34" charset="0"/>
                <a:cs typeface="Calibri"/>
              </a:rPr>
              <a:t> robustness</a:t>
            </a:r>
            <a:r>
              <a:rPr lang="en-US" sz="3600">
                <a:latin typeface="Calibri"/>
                <a:ea typeface="Calibri" panose="020F0502020204030204" pitchFamily="34" charset="0"/>
                <a:cs typeface="Calibri"/>
              </a:rPr>
              <a:t> through WASH datasets.</a:t>
            </a:r>
          </a:p>
          <a:p>
            <a:endParaRPr lang="en-US" sz="3600">
              <a:latin typeface="Calibri"/>
              <a:ea typeface="Calibri" panose="020F0502020204030204" pitchFamily="34" charset="0"/>
              <a:cs typeface="Calibri"/>
            </a:endParaRPr>
          </a:p>
          <a:p>
            <a:r>
              <a:rPr lang="en-US" sz="3600">
                <a:effectLst/>
                <a:latin typeface="Calibri"/>
                <a:ea typeface="Calibri" panose="020F0502020204030204" pitchFamily="34" charset="0"/>
                <a:cs typeface="Calibri"/>
              </a:rPr>
              <a:t>Bring together multi-sectoral stakeholders and develop a water sector wide resilience strategy.</a:t>
            </a:r>
          </a:p>
        </p:txBody>
      </p:sp>
      <p:pic>
        <p:nvPicPr>
          <p:cNvPr id="5" name="Picture 4">
            <a:extLst>
              <a:ext uri="{FF2B5EF4-FFF2-40B4-BE49-F238E27FC236}">
                <a16:creationId xmlns:a16="http://schemas.microsoft.com/office/drawing/2014/main" id="{1EC53DC2-FB6E-8252-32D9-782D76634D6C}"/>
              </a:ext>
            </a:extLst>
          </p:cNvPr>
          <p:cNvPicPr>
            <a:picLocks noChangeAspect="1"/>
          </p:cNvPicPr>
          <p:nvPr/>
        </p:nvPicPr>
        <p:blipFill>
          <a:blip r:embed="rId3"/>
          <a:stretch>
            <a:fillRect/>
          </a:stretch>
        </p:blipFill>
        <p:spPr>
          <a:xfrm>
            <a:off x="9029701" y="1581123"/>
            <a:ext cx="2891384" cy="3627372"/>
          </a:xfrm>
          <a:prstGeom prst="rect">
            <a:avLst/>
          </a:prstGeom>
        </p:spPr>
      </p:pic>
    </p:spTree>
    <p:extLst>
      <p:ext uri="{BB962C8B-B14F-4D97-AF65-F5344CB8AC3E}">
        <p14:creationId xmlns:p14="http://schemas.microsoft.com/office/powerpoint/2010/main" val="4158589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47CB9-717C-D448-FF88-AF7EAAAAC11B}"/>
              </a:ext>
            </a:extLst>
          </p:cNvPr>
          <p:cNvSpPr>
            <a:spLocks noGrp="1"/>
          </p:cNvSpPr>
          <p:nvPr>
            <p:ph type="title" idx="4294967295"/>
          </p:nvPr>
        </p:nvSpPr>
        <p:spPr>
          <a:xfrm>
            <a:off x="1217613" y="365125"/>
            <a:ext cx="10974387" cy="687388"/>
          </a:xfrm>
        </p:spPr>
        <p:txBody>
          <a:bodyPr>
            <a:normAutofit fontScale="90000"/>
          </a:bodyPr>
          <a:lstStyle/>
          <a:p>
            <a:r>
              <a:rPr lang="en-US"/>
              <a:t>Joint Outcome 4: Climate resilient WASH</a:t>
            </a:r>
          </a:p>
        </p:txBody>
      </p:sp>
      <p:sp>
        <p:nvSpPr>
          <p:cNvPr id="4" name="Content Placeholder 3">
            <a:extLst>
              <a:ext uri="{FF2B5EF4-FFF2-40B4-BE49-F238E27FC236}">
                <a16:creationId xmlns:a16="http://schemas.microsoft.com/office/drawing/2014/main" id="{58001347-17BB-B446-289D-24027DB6644D}"/>
              </a:ext>
            </a:extLst>
          </p:cNvPr>
          <p:cNvSpPr>
            <a:spLocks noGrp="1"/>
          </p:cNvSpPr>
          <p:nvPr>
            <p:ph idx="4294967295"/>
          </p:nvPr>
        </p:nvSpPr>
        <p:spPr>
          <a:xfrm>
            <a:off x="5521919" y="1314184"/>
            <a:ext cx="6097587" cy="4392612"/>
          </a:xfrm>
          <a:solidFill>
            <a:srgbClr val="F16BFB"/>
          </a:solidFill>
          <a:ln w="28575">
            <a:solidFill>
              <a:schemeClr val="accent4">
                <a:lumMod val="50000"/>
              </a:schemeClr>
            </a:solidFill>
          </a:ln>
        </p:spPr>
        <p:txBody>
          <a:bodyPr>
            <a:noAutofit/>
          </a:bodyPr>
          <a:lstStyle/>
          <a:p>
            <a:pPr marL="0" indent="0">
              <a:buNone/>
            </a:pPr>
            <a:r>
              <a:rPr lang="en-US">
                <a:solidFill>
                  <a:schemeClr val="tx1"/>
                </a:solidFill>
                <a:effectLst/>
                <a:latin typeface="Calibri" panose="020F0502020204030204" pitchFamily="34" charset="0"/>
                <a:ea typeface="Calibri" panose="020F0502020204030204" pitchFamily="34" charset="0"/>
                <a:cs typeface="Arial" panose="020B0604020202020204" pitchFamily="34" charset="0"/>
              </a:rPr>
              <a:t>Information sharing between WASH and WRM needed:</a:t>
            </a:r>
          </a:p>
          <a:p>
            <a:r>
              <a:rPr lang="en-US">
                <a:solidFill>
                  <a:schemeClr val="tx1"/>
                </a:solidFill>
                <a:latin typeface="Calibri" panose="020F0502020204030204" pitchFamily="34" charset="0"/>
                <a:ea typeface="Calibri" panose="020F0502020204030204" pitchFamily="34" charset="0"/>
                <a:cs typeface="Arial" panose="020B0604020202020204" pitchFamily="34" charset="0"/>
              </a:rPr>
              <a:t>t</a:t>
            </a:r>
            <a:r>
              <a:rPr lang="en-US">
                <a:solidFill>
                  <a:schemeClr val="tx1"/>
                </a:solidFill>
                <a:effectLst/>
                <a:latin typeface="Calibri" panose="020F0502020204030204" pitchFamily="34" charset="0"/>
                <a:ea typeface="Calibri" panose="020F0502020204030204" pitchFamily="34" charset="0"/>
                <a:cs typeface="Arial" panose="020B0604020202020204" pitchFamily="34" charset="0"/>
              </a:rPr>
              <a:t>o allow for informed assessment of WASH service vulnerability,</a:t>
            </a:r>
          </a:p>
          <a:p>
            <a:r>
              <a:rPr lang="en-US">
                <a:solidFill>
                  <a:schemeClr val="tx1"/>
                </a:solidFill>
                <a:effectLst/>
                <a:latin typeface="Calibri" panose="020F0502020204030204" pitchFamily="34" charset="0"/>
                <a:ea typeface="Calibri" panose="020F0502020204030204" pitchFamily="34" charset="0"/>
                <a:cs typeface="Arial" panose="020B0604020202020204" pitchFamily="34" charset="0"/>
              </a:rPr>
              <a:t>in planning and developing climate-change policy, and;</a:t>
            </a:r>
          </a:p>
          <a:p>
            <a:r>
              <a:rPr lang="en-US">
                <a:solidFill>
                  <a:schemeClr val="tx1"/>
                </a:solidFill>
                <a:effectLst/>
                <a:latin typeface="Calibri" panose="020F0502020204030204" pitchFamily="34" charset="0"/>
                <a:ea typeface="Calibri" panose="020F0502020204030204" pitchFamily="34" charset="0"/>
                <a:cs typeface="Arial" panose="020B0604020202020204" pitchFamily="34" charset="0"/>
              </a:rPr>
              <a:t>In building the case for accessing climate finance.</a:t>
            </a:r>
          </a:p>
        </p:txBody>
      </p:sp>
      <p:sp>
        <p:nvSpPr>
          <p:cNvPr id="10" name="Content Placeholder 2">
            <a:extLst>
              <a:ext uri="{FF2B5EF4-FFF2-40B4-BE49-F238E27FC236}">
                <a16:creationId xmlns:a16="http://schemas.microsoft.com/office/drawing/2014/main" id="{6F2AD0CA-51EF-6578-DD34-E41F2B6C66F5}"/>
              </a:ext>
            </a:extLst>
          </p:cNvPr>
          <p:cNvSpPr txBox="1">
            <a:spLocks/>
          </p:cNvSpPr>
          <p:nvPr/>
        </p:nvSpPr>
        <p:spPr>
          <a:xfrm>
            <a:off x="444843" y="1297172"/>
            <a:ext cx="4283676" cy="1300869"/>
          </a:xfrm>
          <a:prstGeom prst="rect">
            <a:avLst/>
          </a:prstGeom>
          <a:solidFill>
            <a:srgbClr val="F16BFB"/>
          </a:solidFill>
          <a:ln w="28575">
            <a:solidFill>
              <a:srgbClr val="7030A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a:solidFill>
                  <a:schemeClr val="tx1"/>
                </a:solidFill>
              </a:rPr>
              <a:t>Cooperation Area 10: </a:t>
            </a:r>
          </a:p>
          <a:p>
            <a:pPr marL="0" indent="0">
              <a:buFont typeface="Arial" panose="020B0604020202020204" pitchFamily="34" charset="0"/>
              <a:buNone/>
            </a:pPr>
            <a:r>
              <a:rPr lang="en-US" sz="2600">
                <a:solidFill>
                  <a:schemeClr val="tx1"/>
                </a:solidFill>
              </a:rPr>
              <a:t>Climate vulnerability and adaptation assessments</a:t>
            </a:r>
          </a:p>
        </p:txBody>
      </p:sp>
      <p:sp>
        <p:nvSpPr>
          <p:cNvPr id="11" name="TextBox 10">
            <a:extLst>
              <a:ext uri="{FF2B5EF4-FFF2-40B4-BE49-F238E27FC236}">
                <a16:creationId xmlns:a16="http://schemas.microsoft.com/office/drawing/2014/main" id="{4316A0BA-EE80-09A9-DC6B-9678A32DD201}"/>
              </a:ext>
            </a:extLst>
          </p:cNvPr>
          <p:cNvSpPr txBox="1"/>
          <p:nvPr/>
        </p:nvSpPr>
        <p:spPr>
          <a:xfrm>
            <a:off x="444843" y="3022735"/>
            <a:ext cx="4283676" cy="1300869"/>
          </a:xfrm>
          <a:prstGeom prst="rect">
            <a:avLst/>
          </a:prstGeom>
          <a:solidFill>
            <a:srgbClr val="F3A5ED"/>
          </a:solidFill>
          <a:ln w="28575">
            <a:solidFill>
              <a:srgbClr val="7030A0"/>
            </a:solidFill>
          </a:ln>
        </p:spPr>
        <p:txBody>
          <a:bodyPr wrap="square">
            <a:spAutoFit/>
          </a:bodyPr>
          <a:lstStyle/>
          <a:p>
            <a:pPr marL="0" lvl="2">
              <a:lnSpc>
                <a:spcPct val="90000"/>
              </a:lnSpc>
              <a:spcBef>
                <a:spcPts val="1000"/>
              </a:spcBef>
            </a:pPr>
            <a:r>
              <a:rPr lang="en-US" sz="2600" b="1"/>
              <a:t>Cooperation Area 11: </a:t>
            </a:r>
          </a:p>
          <a:p>
            <a:pPr marL="0" lvl="2">
              <a:lnSpc>
                <a:spcPct val="90000"/>
              </a:lnSpc>
              <a:spcBef>
                <a:spcPts val="1000"/>
              </a:spcBef>
            </a:pPr>
            <a:r>
              <a:rPr lang="en-US" sz="2600"/>
              <a:t>Climate resilient Water Safety Planning</a:t>
            </a:r>
          </a:p>
        </p:txBody>
      </p:sp>
      <p:sp>
        <p:nvSpPr>
          <p:cNvPr id="12" name="TextBox 11">
            <a:extLst>
              <a:ext uri="{FF2B5EF4-FFF2-40B4-BE49-F238E27FC236}">
                <a16:creationId xmlns:a16="http://schemas.microsoft.com/office/drawing/2014/main" id="{247B46ED-2DF0-290A-63D4-E4EF1FE1E14D}"/>
              </a:ext>
            </a:extLst>
          </p:cNvPr>
          <p:cNvSpPr txBox="1"/>
          <p:nvPr/>
        </p:nvSpPr>
        <p:spPr>
          <a:xfrm>
            <a:off x="444843" y="4748298"/>
            <a:ext cx="4283676" cy="940770"/>
          </a:xfrm>
          <a:prstGeom prst="rect">
            <a:avLst/>
          </a:prstGeom>
          <a:solidFill>
            <a:srgbClr val="FECEFB"/>
          </a:solidFill>
          <a:ln w="28575">
            <a:solidFill>
              <a:srgbClr val="7030A0"/>
            </a:solidFill>
          </a:ln>
        </p:spPr>
        <p:txBody>
          <a:bodyPr wrap="square">
            <a:spAutoFit/>
          </a:bodyPr>
          <a:lstStyle/>
          <a:p>
            <a:pPr marL="0" lvl="2">
              <a:lnSpc>
                <a:spcPct val="90000"/>
              </a:lnSpc>
              <a:spcBef>
                <a:spcPts val="1000"/>
              </a:spcBef>
            </a:pPr>
            <a:r>
              <a:rPr lang="en-US" sz="2600" b="1"/>
              <a:t>Cooperation Area 12: </a:t>
            </a:r>
          </a:p>
          <a:p>
            <a:pPr marL="0" lvl="2">
              <a:lnSpc>
                <a:spcPct val="90000"/>
              </a:lnSpc>
              <a:spcBef>
                <a:spcPts val="1000"/>
              </a:spcBef>
            </a:pPr>
            <a:r>
              <a:rPr lang="en-US" sz="2600"/>
              <a:t>Climate finance</a:t>
            </a:r>
          </a:p>
        </p:txBody>
      </p:sp>
    </p:spTree>
    <p:extLst>
      <p:ext uri="{BB962C8B-B14F-4D97-AF65-F5344CB8AC3E}">
        <p14:creationId xmlns:p14="http://schemas.microsoft.com/office/powerpoint/2010/main" val="1685379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78127-5DFC-4234-FF8E-F4279BF5F9D7}"/>
              </a:ext>
            </a:extLst>
          </p:cNvPr>
          <p:cNvSpPr>
            <a:spLocks noGrp="1"/>
          </p:cNvSpPr>
          <p:nvPr>
            <p:ph type="title"/>
          </p:nvPr>
        </p:nvSpPr>
        <p:spPr/>
        <p:txBody>
          <a:bodyPr>
            <a:normAutofit/>
          </a:bodyPr>
          <a:lstStyle/>
          <a:p>
            <a:r>
              <a:rPr lang="en-US"/>
              <a:t>Joint Outcome 4: Climate resilient WASH</a:t>
            </a:r>
          </a:p>
        </p:txBody>
      </p:sp>
      <p:sp>
        <p:nvSpPr>
          <p:cNvPr id="3" name="Content Placeholder 2">
            <a:extLst>
              <a:ext uri="{FF2B5EF4-FFF2-40B4-BE49-F238E27FC236}">
                <a16:creationId xmlns:a16="http://schemas.microsoft.com/office/drawing/2014/main" id="{152C084E-F397-186E-BF77-91DFD890DAD4}"/>
              </a:ext>
            </a:extLst>
          </p:cNvPr>
          <p:cNvSpPr>
            <a:spLocks noGrp="1"/>
          </p:cNvSpPr>
          <p:nvPr>
            <p:ph idx="1"/>
          </p:nvPr>
        </p:nvSpPr>
        <p:spPr>
          <a:xfrm>
            <a:off x="154388" y="1463542"/>
            <a:ext cx="9359096" cy="4572000"/>
          </a:xfrm>
        </p:spPr>
        <p:txBody>
          <a:bodyPr>
            <a:normAutofit/>
          </a:bodyPr>
          <a:lstStyle/>
          <a:p>
            <a:pPr marL="0" indent="0">
              <a:buNone/>
            </a:pPr>
            <a:r>
              <a:rPr lang="en-US" b="1" kern="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Opportunities to cooperate for climate resilient WASH</a:t>
            </a:r>
            <a:endParaRPr lang="en-US" sz="4000"/>
          </a:p>
        </p:txBody>
      </p:sp>
      <p:sp>
        <p:nvSpPr>
          <p:cNvPr id="4" name="Content Placeholder 3">
            <a:extLst>
              <a:ext uri="{FF2B5EF4-FFF2-40B4-BE49-F238E27FC236}">
                <a16:creationId xmlns:a16="http://schemas.microsoft.com/office/drawing/2014/main" id="{7400F8AE-6152-A135-A934-C9ABFF61A608}"/>
              </a:ext>
            </a:extLst>
          </p:cNvPr>
          <p:cNvSpPr>
            <a:spLocks noGrp="1"/>
          </p:cNvSpPr>
          <p:nvPr>
            <p:ph idx="4294967295"/>
          </p:nvPr>
        </p:nvSpPr>
        <p:spPr>
          <a:xfrm>
            <a:off x="0" y="2152900"/>
            <a:ext cx="7883525" cy="4592638"/>
          </a:xfrm>
        </p:spPr>
        <p:txBody>
          <a:bodyPr vert="horz" lIns="91440" tIns="45720" rIns="91440" bIns="45720" rtlCol="0" anchor="t">
            <a:noAutofit/>
          </a:bodyPr>
          <a:lstStyle/>
          <a:p>
            <a:r>
              <a:rPr lang="en-US" sz="4000">
                <a:effectLst/>
                <a:latin typeface="Calibri"/>
                <a:ea typeface="Calibri" panose="020F0502020204030204" pitchFamily="34" charset="0"/>
                <a:cs typeface="Calibri"/>
              </a:rPr>
              <a:t>Exploit catchment management aspects of CR-WSP.</a:t>
            </a:r>
            <a:endParaRPr lang="en-US" sz="4000">
              <a:latin typeface="Calibri"/>
              <a:ea typeface="Calibri" panose="020F0502020204030204" pitchFamily="34" charset="0"/>
              <a:cs typeface="Calibri"/>
            </a:endParaRPr>
          </a:p>
          <a:p>
            <a:endParaRPr lang="en-US" sz="4000">
              <a:latin typeface="Calibri"/>
              <a:ea typeface="Calibri" panose="020F0502020204030204" pitchFamily="34" charset="0"/>
              <a:cs typeface="Calibri"/>
            </a:endParaRPr>
          </a:p>
          <a:p>
            <a:r>
              <a:rPr lang="en-US" sz="4000">
                <a:effectLst/>
                <a:latin typeface="Calibri"/>
                <a:ea typeface="Calibri" panose="020F0502020204030204" pitchFamily="34" charset="0"/>
                <a:cs typeface="Calibri"/>
              </a:rPr>
              <a:t>Explore climate mitigation finance opportunities on wastewater treatment</a:t>
            </a:r>
            <a:r>
              <a:rPr lang="en-US" sz="4000">
                <a:latin typeface="Calibri"/>
                <a:ea typeface="Calibri" panose="020F0502020204030204" pitchFamily="34" charset="0"/>
                <a:cs typeface="Calibri"/>
              </a:rPr>
              <a:t>.</a:t>
            </a:r>
            <a:endParaRPr lang="en-US" sz="4000">
              <a:effectLst/>
              <a:latin typeface="Calibri"/>
              <a:ea typeface="Calibri" panose="020F0502020204030204" pitchFamily="34" charset="0"/>
              <a:cs typeface="Calibri"/>
            </a:endParaRPr>
          </a:p>
        </p:txBody>
      </p:sp>
      <p:pic>
        <p:nvPicPr>
          <p:cNvPr id="6" name="Picture 5">
            <a:extLst>
              <a:ext uri="{FF2B5EF4-FFF2-40B4-BE49-F238E27FC236}">
                <a16:creationId xmlns:a16="http://schemas.microsoft.com/office/drawing/2014/main" id="{A0EA3755-ADBD-6A5B-8B5E-E85C9DEF574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8591567" y="1574481"/>
            <a:ext cx="3347769" cy="3709038"/>
          </a:xfrm>
          <a:prstGeom prst="rect">
            <a:avLst/>
          </a:prstGeom>
        </p:spPr>
      </p:pic>
    </p:spTree>
    <p:extLst>
      <p:ext uri="{BB962C8B-B14F-4D97-AF65-F5344CB8AC3E}">
        <p14:creationId xmlns:p14="http://schemas.microsoft.com/office/powerpoint/2010/main" val="1291414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47CB9-717C-D448-FF88-AF7EAAAAC11B}"/>
              </a:ext>
            </a:extLst>
          </p:cNvPr>
          <p:cNvSpPr>
            <a:spLocks noGrp="1"/>
          </p:cNvSpPr>
          <p:nvPr>
            <p:ph type="title" idx="4294967295"/>
          </p:nvPr>
        </p:nvSpPr>
        <p:spPr>
          <a:xfrm>
            <a:off x="1422400" y="365125"/>
            <a:ext cx="10769600" cy="687388"/>
          </a:xfrm>
        </p:spPr>
        <p:txBody>
          <a:bodyPr>
            <a:normAutofit fontScale="90000"/>
          </a:bodyPr>
          <a:lstStyle/>
          <a:p>
            <a:r>
              <a:rPr lang="en-US"/>
              <a:t>Joint Outcome 5: Integrated water resources management and governance</a:t>
            </a:r>
          </a:p>
        </p:txBody>
      </p:sp>
      <p:sp>
        <p:nvSpPr>
          <p:cNvPr id="4" name="Content Placeholder 3">
            <a:extLst>
              <a:ext uri="{FF2B5EF4-FFF2-40B4-BE49-F238E27FC236}">
                <a16:creationId xmlns:a16="http://schemas.microsoft.com/office/drawing/2014/main" id="{58001347-17BB-B446-289D-24027DB6644D}"/>
              </a:ext>
            </a:extLst>
          </p:cNvPr>
          <p:cNvSpPr>
            <a:spLocks noGrp="1"/>
          </p:cNvSpPr>
          <p:nvPr>
            <p:ph idx="4294967295"/>
          </p:nvPr>
        </p:nvSpPr>
        <p:spPr>
          <a:xfrm>
            <a:off x="5378795" y="1297412"/>
            <a:ext cx="6097587" cy="5260975"/>
          </a:xfrm>
          <a:solidFill>
            <a:schemeClr val="accent1">
              <a:lumMod val="75000"/>
            </a:schemeClr>
          </a:solidFill>
          <a:ln w="28575">
            <a:solidFill>
              <a:schemeClr val="accent1">
                <a:lumMod val="50000"/>
              </a:schemeClr>
            </a:solidFill>
          </a:ln>
        </p:spPr>
        <p:txBody>
          <a:bodyPr>
            <a:noAutofit/>
          </a:bodyPr>
          <a:lstStyle/>
          <a:p>
            <a:pPr marL="0" indent="0">
              <a:buNone/>
            </a:pPr>
            <a:r>
              <a:rPr lang="en-US">
                <a:solidFill>
                  <a:schemeClr val="bg1"/>
                </a:solidFill>
                <a:latin typeface="Calibri" panose="020F0502020204030204" pitchFamily="34" charset="0"/>
                <a:ea typeface="Calibri" panose="020F0502020204030204" pitchFamily="34" charset="0"/>
                <a:cs typeface="Arial" panose="020B0604020202020204" pitchFamily="34" charset="0"/>
              </a:rPr>
              <a:t>G</a:t>
            </a:r>
            <a:r>
              <a:rPr lang="en-US">
                <a:solidFill>
                  <a:schemeClr val="bg1"/>
                </a:solidFill>
                <a:effectLst/>
                <a:latin typeface="Calibri" panose="020F0502020204030204" pitchFamily="34" charset="0"/>
                <a:ea typeface="Calibri" panose="020F0502020204030204" pitchFamily="34" charset="0"/>
                <a:cs typeface="Arial" panose="020B0604020202020204" pitchFamily="34" charset="0"/>
              </a:rPr>
              <a:t>reater cooperation needed:</a:t>
            </a:r>
          </a:p>
          <a:p>
            <a:r>
              <a:rPr lang="en-US">
                <a:solidFill>
                  <a:schemeClr val="bg1"/>
                </a:solidFill>
                <a:effectLst/>
                <a:latin typeface="Calibri" panose="020F0502020204030204" pitchFamily="34" charset="0"/>
                <a:ea typeface="Calibri" panose="020F0502020204030204" pitchFamily="34" charset="0"/>
                <a:cs typeface="Arial" panose="020B0604020202020204" pitchFamily="34" charset="0"/>
              </a:rPr>
              <a:t>in the formulation of policy and strategy and from enhanced, coordinated participation in the mechanisms that facilitate joint working and information-sharing.</a:t>
            </a:r>
          </a:p>
          <a:p>
            <a:r>
              <a:rPr lang="en-US">
                <a:solidFill>
                  <a:schemeClr val="bg1"/>
                </a:solidFill>
                <a:effectLst/>
                <a:latin typeface="Calibri" panose="020F0502020204030204" pitchFamily="34" charset="0"/>
                <a:ea typeface="Calibri" panose="020F0502020204030204" pitchFamily="34" charset="0"/>
                <a:cs typeface="Arial" panose="020B0604020202020204" pitchFamily="34" charset="0"/>
              </a:rPr>
              <a:t>in planning processes, in water resources monitoring, in regulation and in capacity development interventions at local, subnational, national and transboundary levels.</a:t>
            </a:r>
          </a:p>
        </p:txBody>
      </p:sp>
      <p:sp>
        <p:nvSpPr>
          <p:cNvPr id="10" name="Content Placeholder 2">
            <a:extLst>
              <a:ext uri="{FF2B5EF4-FFF2-40B4-BE49-F238E27FC236}">
                <a16:creationId xmlns:a16="http://schemas.microsoft.com/office/drawing/2014/main" id="{6F2AD0CA-51EF-6578-DD34-E41F2B6C66F5}"/>
              </a:ext>
            </a:extLst>
          </p:cNvPr>
          <p:cNvSpPr txBox="1">
            <a:spLocks/>
          </p:cNvSpPr>
          <p:nvPr/>
        </p:nvSpPr>
        <p:spPr>
          <a:xfrm>
            <a:off x="444843" y="1297173"/>
            <a:ext cx="4283676" cy="773138"/>
          </a:xfrm>
          <a:prstGeom prst="rect">
            <a:avLst/>
          </a:prstGeom>
          <a:solidFill>
            <a:schemeClr val="accent1">
              <a:lumMod val="75000"/>
            </a:schemeClr>
          </a:solidFill>
          <a:ln w="28575">
            <a:solidFill>
              <a:schemeClr val="accent1">
                <a:lumMod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b="1">
                <a:solidFill>
                  <a:schemeClr val="bg1"/>
                </a:solidFill>
              </a:rPr>
              <a:t>Cooperation Area 13: </a:t>
            </a:r>
          </a:p>
          <a:p>
            <a:pPr marL="0" indent="0">
              <a:lnSpc>
                <a:spcPct val="100000"/>
              </a:lnSpc>
              <a:spcBef>
                <a:spcPts val="0"/>
              </a:spcBef>
              <a:buFont typeface="Arial" panose="020B0604020202020204" pitchFamily="34" charset="0"/>
              <a:buNone/>
            </a:pPr>
            <a:r>
              <a:rPr lang="en-US" sz="2000">
                <a:solidFill>
                  <a:schemeClr val="bg1"/>
                </a:solidFill>
              </a:rPr>
              <a:t>Water policy and strategy formulation</a:t>
            </a:r>
          </a:p>
        </p:txBody>
      </p:sp>
      <p:sp>
        <p:nvSpPr>
          <p:cNvPr id="11" name="TextBox 10">
            <a:extLst>
              <a:ext uri="{FF2B5EF4-FFF2-40B4-BE49-F238E27FC236}">
                <a16:creationId xmlns:a16="http://schemas.microsoft.com/office/drawing/2014/main" id="{4316A0BA-EE80-09A9-DC6B-9678A32DD201}"/>
              </a:ext>
            </a:extLst>
          </p:cNvPr>
          <p:cNvSpPr txBox="1"/>
          <p:nvPr/>
        </p:nvSpPr>
        <p:spPr>
          <a:xfrm>
            <a:off x="444843" y="2136929"/>
            <a:ext cx="4283676" cy="707886"/>
          </a:xfrm>
          <a:prstGeom prst="rect">
            <a:avLst/>
          </a:prstGeom>
          <a:solidFill>
            <a:schemeClr val="accent5">
              <a:lumMod val="75000"/>
            </a:schemeClr>
          </a:solidFill>
          <a:ln w="28575">
            <a:solidFill>
              <a:schemeClr val="accent1">
                <a:lumMod val="50000"/>
              </a:schemeClr>
            </a:solidFill>
          </a:ln>
        </p:spPr>
        <p:txBody>
          <a:bodyPr wrap="square">
            <a:spAutoFit/>
          </a:bodyPr>
          <a:lstStyle/>
          <a:p>
            <a:pPr marL="0" lvl="2"/>
            <a:r>
              <a:rPr lang="en-US" sz="2000" b="1">
                <a:solidFill>
                  <a:schemeClr val="bg1"/>
                </a:solidFill>
              </a:rPr>
              <a:t>Cooperation Area 14: </a:t>
            </a:r>
          </a:p>
          <a:p>
            <a:pPr marL="0" lvl="2"/>
            <a:r>
              <a:rPr lang="en-US" sz="2000">
                <a:solidFill>
                  <a:schemeClr val="bg1"/>
                </a:solidFill>
              </a:rPr>
              <a:t>Water sector coordination processes</a:t>
            </a:r>
          </a:p>
        </p:txBody>
      </p:sp>
      <p:sp>
        <p:nvSpPr>
          <p:cNvPr id="12" name="TextBox 11">
            <a:extLst>
              <a:ext uri="{FF2B5EF4-FFF2-40B4-BE49-F238E27FC236}">
                <a16:creationId xmlns:a16="http://schemas.microsoft.com/office/drawing/2014/main" id="{247B46ED-2DF0-290A-63D4-E4EF1FE1E14D}"/>
              </a:ext>
            </a:extLst>
          </p:cNvPr>
          <p:cNvSpPr txBox="1"/>
          <p:nvPr/>
        </p:nvSpPr>
        <p:spPr>
          <a:xfrm>
            <a:off x="444843" y="2911433"/>
            <a:ext cx="4283676" cy="707886"/>
          </a:xfrm>
          <a:prstGeom prst="rect">
            <a:avLst/>
          </a:prstGeom>
          <a:solidFill>
            <a:schemeClr val="accent1">
              <a:lumMod val="60000"/>
              <a:lumOff val="40000"/>
            </a:schemeClr>
          </a:solidFill>
          <a:ln w="28575">
            <a:solidFill>
              <a:schemeClr val="accent1">
                <a:lumMod val="50000"/>
              </a:schemeClr>
            </a:solidFill>
          </a:ln>
        </p:spPr>
        <p:txBody>
          <a:bodyPr wrap="square">
            <a:spAutoFit/>
          </a:bodyPr>
          <a:lstStyle/>
          <a:p>
            <a:pPr marL="0" lvl="2"/>
            <a:r>
              <a:rPr lang="en-US" sz="2000" b="1"/>
              <a:t>Cooperation Area 15: </a:t>
            </a:r>
          </a:p>
          <a:p>
            <a:pPr marL="0" lvl="2"/>
            <a:r>
              <a:rPr lang="en-US" sz="2000"/>
              <a:t>Water sector planning processes</a:t>
            </a:r>
          </a:p>
        </p:txBody>
      </p:sp>
      <p:sp>
        <p:nvSpPr>
          <p:cNvPr id="3" name="TextBox 2">
            <a:extLst>
              <a:ext uri="{FF2B5EF4-FFF2-40B4-BE49-F238E27FC236}">
                <a16:creationId xmlns:a16="http://schemas.microsoft.com/office/drawing/2014/main" id="{F0EBEADF-3F15-3717-7CA5-D90F4E4712CA}"/>
              </a:ext>
            </a:extLst>
          </p:cNvPr>
          <p:cNvSpPr txBox="1"/>
          <p:nvPr/>
        </p:nvSpPr>
        <p:spPr>
          <a:xfrm>
            <a:off x="444843" y="3685937"/>
            <a:ext cx="4283676" cy="707886"/>
          </a:xfrm>
          <a:prstGeom prst="rect">
            <a:avLst/>
          </a:prstGeom>
          <a:solidFill>
            <a:schemeClr val="accent1">
              <a:lumMod val="40000"/>
              <a:lumOff val="60000"/>
            </a:schemeClr>
          </a:solidFill>
          <a:ln w="28575">
            <a:solidFill>
              <a:schemeClr val="accent1">
                <a:lumMod val="50000"/>
              </a:schemeClr>
            </a:solidFill>
          </a:ln>
        </p:spPr>
        <p:txBody>
          <a:bodyPr wrap="square">
            <a:spAutoFit/>
          </a:bodyPr>
          <a:lstStyle/>
          <a:p>
            <a:pPr marL="0" lvl="2"/>
            <a:r>
              <a:rPr lang="en-US" sz="2000" b="1"/>
              <a:t>Cooperation Area 16: </a:t>
            </a:r>
          </a:p>
          <a:p>
            <a:pPr marL="0" lvl="2"/>
            <a:r>
              <a:rPr lang="en-US" sz="2000"/>
              <a:t>Water resources monitoring</a:t>
            </a:r>
          </a:p>
        </p:txBody>
      </p:sp>
      <p:sp>
        <p:nvSpPr>
          <p:cNvPr id="5" name="TextBox 4">
            <a:extLst>
              <a:ext uri="{FF2B5EF4-FFF2-40B4-BE49-F238E27FC236}">
                <a16:creationId xmlns:a16="http://schemas.microsoft.com/office/drawing/2014/main" id="{CB5A695C-0E3D-F9D9-6817-80BFB1BF794A}"/>
              </a:ext>
            </a:extLst>
          </p:cNvPr>
          <p:cNvSpPr txBox="1"/>
          <p:nvPr/>
        </p:nvSpPr>
        <p:spPr>
          <a:xfrm>
            <a:off x="444843" y="4460441"/>
            <a:ext cx="4283676" cy="1015663"/>
          </a:xfrm>
          <a:prstGeom prst="rect">
            <a:avLst/>
          </a:prstGeom>
          <a:solidFill>
            <a:schemeClr val="accent5">
              <a:lumMod val="40000"/>
              <a:lumOff val="60000"/>
            </a:schemeClr>
          </a:solidFill>
          <a:ln w="28575">
            <a:solidFill>
              <a:schemeClr val="accent1">
                <a:lumMod val="50000"/>
              </a:schemeClr>
            </a:solidFill>
          </a:ln>
        </p:spPr>
        <p:txBody>
          <a:bodyPr wrap="square">
            <a:spAutoFit/>
          </a:bodyPr>
          <a:lstStyle/>
          <a:p>
            <a:pPr marL="0" lvl="2"/>
            <a:r>
              <a:rPr lang="en-US" sz="2000" b="1"/>
              <a:t>Cooperation Area 17:</a:t>
            </a:r>
          </a:p>
          <a:p>
            <a:pPr marL="0" lvl="2"/>
            <a:r>
              <a:rPr lang="en-US" sz="2000"/>
              <a:t>Environmental, service, and public health regulation</a:t>
            </a:r>
          </a:p>
        </p:txBody>
      </p:sp>
      <p:sp>
        <p:nvSpPr>
          <p:cNvPr id="6" name="TextBox 5">
            <a:extLst>
              <a:ext uri="{FF2B5EF4-FFF2-40B4-BE49-F238E27FC236}">
                <a16:creationId xmlns:a16="http://schemas.microsoft.com/office/drawing/2014/main" id="{CD621635-046A-D448-C45C-1CE10C4BCFE4}"/>
              </a:ext>
            </a:extLst>
          </p:cNvPr>
          <p:cNvSpPr txBox="1"/>
          <p:nvPr/>
        </p:nvSpPr>
        <p:spPr>
          <a:xfrm>
            <a:off x="444843" y="5542724"/>
            <a:ext cx="4283676" cy="1015663"/>
          </a:xfrm>
          <a:prstGeom prst="rect">
            <a:avLst/>
          </a:prstGeom>
          <a:solidFill>
            <a:schemeClr val="accent5">
              <a:lumMod val="20000"/>
              <a:lumOff val="80000"/>
            </a:schemeClr>
          </a:solidFill>
          <a:ln w="28575">
            <a:solidFill>
              <a:schemeClr val="accent1">
                <a:lumMod val="50000"/>
              </a:schemeClr>
            </a:solidFill>
          </a:ln>
        </p:spPr>
        <p:txBody>
          <a:bodyPr wrap="square">
            <a:spAutoFit/>
          </a:bodyPr>
          <a:lstStyle/>
          <a:p>
            <a:pPr marL="0" lvl="2"/>
            <a:r>
              <a:rPr lang="en-US" sz="2000" b="1"/>
              <a:t>Cooperation Area 18:</a:t>
            </a:r>
          </a:p>
          <a:p>
            <a:pPr marL="0" lvl="2"/>
            <a:r>
              <a:rPr lang="en-US" sz="2000"/>
              <a:t>Capacity development on WRM-WASH linkages</a:t>
            </a:r>
          </a:p>
        </p:txBody>
      </p:sp>
    </p:spTree>
    <p:extLst>
      <p:ext uri="{BB962C8B-B14F-4D97-AF65-F5344CB8AC3E}">
        <p14:creationId xmlns:p14="http://schemas.microsoft.com/office/powerpoint/2010/main" val="1581406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0DF8EE9-D22D-AA27-F801-7B235A423B1A}"/>
              </a:ext>
            </a:extLst>
          </p:cNvPr>
          <p:cNvSpPr>
            <a:spLocks noGrp="1"/>
          </p:cNvSpPr>
          <p:nvPr>
            <p:ph type="title"/>
          </p:nvPr>
        </p:nvSpPr>
        <p:spPr/>
        <p:txBody>
          <a:bodyPr>
            <a:normAutofit fontScale="90000"/>
          </a:bodyPr>
          <a:lstStyle/>
          <a:p>
            <a:r>
              <a:rPr lang="en-US"/>
              <a:t>Joint Outcome 5: Integrated water resources management and governance</a:t>
            </a:r>
          </a:p>
        </p:txBody>
      </p:sp>
      <p:sp>
        <p:nvSpPr>
          <p:cNvPr id="10" name="Content Placeholder 2">
            <a:extLst>
              <a:ext uri="{FF2B5EF4-FFF2-40B4-BE49-F238E27FC236}">
                <a16:creationId xmlns:a16="http://schemas.microsoft.com/office/drawing/2014/main" id="{670ED5DC-D8E9-AF9C-598F-DC9602D5F103}"/>
              </a:ext>
            </a:extLst>
          </p:cNvPr>
          <p:cNvSpPr>
            <a:spLocks noGrp="1"/>
          </p:cNvSpPr>
          <p:nvPr>
            <p:ph idx="1"/>
          </p:nvPr>
        </p:nvSpPr>
        <p:spPr>
          <a:xfrm>
            <a:off x="304800" y="1550943"/>
            <a:ext cx="9359096" cy="4572000"/>
          </a:xfrm>
        </p:spPr>
        <p:txBody>
          <a:bodyPr>
            <a:normAutofit/>
          </a:bodyPr>
          <a:lstStyle/>
          <a:p>
            <a:pPr marL="0" indent="0">
              <a:buNone/>
            </a:pPr>
            <a:r>
              <a:rPr lang="en-US" b="1" kern="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Opportunities to cooperate for </a:t>
            </a:r>
            <a:r>
              <a:rPr lang="en-US" b="1" kern="0" err="1">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IWRM</a:t>
            </a:r>
            <a:r>
              <a:rPr lang="en-US" b="1" kern="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 and governance</a:t>
            </a:r>
            <a:endParaRPr lang="en-US" sz="4000"/>
          </a:p>
        </p:txBody>
      </p:sp>
      <p:sp>
        <p:nvSpPr>
          <p:cNvPr id="12" name="TextBox 11">
            <a:extLst>
              <a:ext uri="{FF2B5EF4-FFF2-40B4-BE49-F238E27FC236}">
                <a16:creationId xmlns:a16="http://schemas.microsoft.com/office/drawing/2014/main" id="{5A41BCD8-4C77-1607-3870-D4598934FCF2}"/>
              </a:ext>
            </a:extLst>
          </p:cNvPr>
          <p:cNvSpPr txBox="1"/>
          <p:nvPr/>
        </p:nvSpPr>
        <p:spPr>
          <a:xfrm>
            <a:off x="412376" y="2356850"/>
            <a:ext cx="7658198" cy="4226798"/>
          </a:xfrm>
          <a:prstGeom prst="rect">
            <a:avLst/>
          </a:prstGeom>
          <a:noFill/>
        </p:spPr>
        <p:txBody>
          <a:bodyPr wrap="square" lIns="91440" tIns="45720" rIns="91440" bIns="45720" anchor="t">
            <a:spAutoFit/>
          </a:bodyPr>
          <a:lstStyle/>
          <a:p>
            <a:pPr marL="228600" lvl="0" indent="-228600">
              <a:lnSpc>
                <a:spcPct val="90000"/>
              </a:lnSpc>
              <a:spcBef>
                <a:spcPts val="1000"/>
              </a:spcBef>
              <a:buFont typeface="Arial" panose="020B0604020202020204" pitchFamily="34" charset="0"/>
              <a:buChar char="•"/>
            </a:pPr>
            <a:r>
              <a:rPr lang="en-GB" sz="4000">
                <a:solidFill>
                  <a:schemeClr val="bg2">
                    <a:lumMod val="25000"/>
                  </a:schemeClr>
                </a:solidFill>
                <a:latin typeface="Calibri"/>
                <a:cs typeface="Calibri"/>
              </a:rPr>
              <a:t>Establishment of a high level inter-ministerial SDG 6 periodic review.</a:t>
            </a:r>
          </a:p>
          <a:p>
            <a:pPr marL="228600" indent="-228600">
              <a:lnSpc>
                <a:spcPct val="90000"/>
              </a:lnSpc>
              <a:spcBef>
                <a:spcPts val="1000"/>
              </a:spcBef>
              <a:buFont typeface="Arial" panose="020B0604020202020204" pitchFamily="34" charset="0"/>
              <a:buChar char="•"/>
            </a:pPr>
            <a:endParaRPr lang="en-GB" sz="4000">
              <a:solidFill>
                <a:schemeClr val="bg2">
                  <a:lumMod val="25000"/>
                </a:schemeClr>
              </a:solidFill>
              <a:latin typeface="Calibri"/>
              <a:cs typeface="Calibri"/>
            </a:endParaRPr>
          </a:p>
          <a:p>
            <a:pPr marL="228600" indent="-228600">
              <a:lnSpc>
                <a:spcPct val="90000"/>
              </a:lnSpc>
              <a:spcBef>
                <a:spcPts val="1000"/>
              </a:spcBef>
              <a:buFont typeface="Arial" panose="020B0604020202020204" pitchFamily="34" charset="0"/>
              <a:buChar char="•"/>
            </a:pPr>
            <a:r>
              <a:rPr lang="en-GB" sz="4000">
                <a:solidFill>
                  <a:schemeClr val="bg2">
                    <a:lumMod val="25000"/>
                  </a:schemeClr>
                </a:solidFill>
                <a:latin typeface="Calibri"/>
                <a:cs typeface="Calibri"/>
              </a:rPr>
              <a:t>Establish a water resources monitoring taskforce (for WRM and WASH actors) on ambient water quality.</a:t>
            </a:r>
            <a:endParaRPr lang="en-GB" sz="4000">
              <a:solidFill>
                <a:schemeClr val="bg2">
                  <a:lumMod val="25000"/>
                </a:schemeClr>
              </a:solidFill>
              <a:latin typeface="Calibri" panose="020F0502020204030204" pitchFamily="34" charset="0"/>
              <a:cs typeface="Calibri"/>
            </a:endParaRPr>
          </a:p>
        </p:txBody>
      </p:sp>
      <p:pic>
        <p:nvPicPr>
          <p:cNvPr id="14" name="Picture 13">
            <a:extLst>
              <a:ext uri="{FF2B5EF4-FFF2-40B4-BE49-F238E27FC236}">
                <a16:creationId xmlns:a16="http://schemas.microsoft.com/office/drawing/2014/main" id="{850C26F9-B0D8-BD73-2F0F-40E45644B647}"/>
              </a:ext>
            </a:extLst>
          </p:cNvPr>
          <p:cNvPicPr>
            <a:picLocks noChangeAspect="1"/>
          </p:cNvPicPr>
          <p:nvPr/>
        </p:nvPicPr>
        <p:blipFill>
          <a:blip r:embed="rId3"/>
          <a:stretch>
            <a:fillRect/>
          </a:stretch>
        </p:blipFill>
        <p:spPr>
          <a:xfrm>
            <a:off x="8333901" y="1852688"/>
            <a:ext cx="3553299" cy="3365241"/>
          </a:xfrm>
          <a:prstGeom prst="rect">
            <a:avLst/>
          </a:prstGeom>
        </p:spPr>
      </p:pic>
    </p:spTree>
    <p:extLst>
      <p:ext uri="{BB962C8B-B14F-4D97-AF65-F5344CB8AC3E}">
        <p14:creationId xmlns:p14="http://schemas.microsoft.com/office/powerpoint/2010/main" val="2604516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78ED9-AE3D-BB06-17D4-238A3259D82B}"/>
              </a:ext>
            </a:extLst>
          </p:cNvPr>
          <p:cNvSpPr>
            <a:spLocks noGrp="1"/>
          </p:cNvSpPr>
          <p:nvPr>
            <p:ph type="title"/>
          </p:nvPr>
        </p:nvSpPr>
        <p:spPr>
          <a:xfrm>
            <a:off x="638175" y="476894"/>
            <a:ext cx="10810875" cy="711319"/>
          </a:xfrm>
        </p:spPr>
        <p:txBody>
          <a:bodyPr/>
          <a:lstStyle/>
          <a:p>
            <a:r>
              <a:rPr lang="es-CO">
                <a:latin typeface="+mn-lt"/>
              </a:rPr>
              <a:t>Agenda</a:t>
            </a:r>
          </a:p>
        </p:txBody>
      </p:sp>
      <p:sp>
        <p:nvSpPr>
          <p:cNvPr id="3" name="Content Placeholder 2">
            <a:extLst>
              <a:ext uri="{FF2B5EF4-FFF2-40B4-BE49-F238E27FC236}">
                <a16:creationId xmlns:a16="http://schemas.microsoft.com/office/drawing/2014/main" id="{8907CA87-FEDA-D972-D96A-C494B684CC91}"/>
              </a:ext>
            </a:extLst>
          </p:cNvPr>
          <p:cNvSpPr>
            <a:spLocks noGrp="1"/>
          </p:cNvSpPr>
          <p:nvPr>
            <p:ph idx="1"/>
          </p:nvPr>
        </p:nvSpPr>
        <p:spPr>
          <a:xfrm>
            <a:off x="714375" y="1379557"/>
            <a:ext cx="10639425" cy="4572000"/>
          </a:xfrm>
        </p:spPr>
        <p:txBody>
          <a:bodyPr vert="horz" lIns="91440" tIns="45720" rIns="91440" bIns="45720" rtlCol="0" anchor="t">
            <a:normAutofit fontScale="70000" lnSpcReduction="20000"/>
          </a:bodyPr>
          <a:lstStyle/>
          <a:p>
            <a:pPr marL="457200" indent="-457200">
              <a:buClr>
                <a:schemeClr val="tx1">
                  <a:lumMod val="90000"/>
                  <a:lumOff val="10000"/>
                </a:schemeClr>
              </a:buClr>
              <a:buFont typeface="+mj-lt"/>
              <a:buAutoNum type="arabicPeriod"/>
            </a:pPr>
            <a:r>
              <a:rPr lang="en-SE" sz="2800">
                <a:latin typeface="+mn-lt"/>
              </a:rPr>
              <a:t>Introduction – </a:t>
            </a:r>
            <a:r>
              <a:rPr lang="en-SE" sz="2000">
                <a:latin typeface="+mn-lt"/>
              </a:rPr>
              <a:t>Ms. Marianne </a:t>
            </a:r>
            <a:r>
              <a:rPr lang="en-SE" sz="2000" err="1">
                <a:latin typeface="+mn-lt"/>
              </a:rPr>
              <a:t>Kjellén</a:t>
            </a:r>
            <a:r>
              <a:rPr lang="en-SE" sz="2000">
                <a:latin typeface="+mn-lt"/>
              </a:rPr>
              <a:t> (UNDP) </a:t>
            </a:r>
            <a:endParaRPr lang="en-US" sz="2000">
              <a:latin typeface="+mn-lt"/>
            </a:endParaRPr>
          </a:p>
          <a:p>
            <a:pPr marL="457200" indent="-457200">
              <a:buClr>
                <a:schemeClr val="tx1">
                  <a:lumMod val="90000"/>
                  <a:lumOff val="10000"/>
                </a:schemeClr>
              </a:buClr>
              <a:buFont typeface="+mj-lt"/>
              <a:buAutoNum type="arabicPeriod"/>
            </a:pPr>
            <a:r>
              <a:rPr lang="en-SE" sz="2800">
                <a:latin typeface="+mn-lt"/>
              </a:rPr>
              <a:t>Presentation of the report –</a:t>
            </a:r>
            <a:r>
              <a:rPr lang="en-SE" sz="1800">
                <a:latin typeface="+mn-lt"/>
              </a:rPr>
              <a:t> Mr. Robin Ward and Mr. Alejandro Jiménez (SIWI) </a:t>
            </a:r>
            <a:endParaRPr lang="en-SE" sz="1800">
              <a:latin typeface="+mn-lt"/>
              <a:cs typeface="Calibri"/>
            </a:endParaRPr>
          </a:p>
          <a:p>
            <a:pPr marL="457200" indent="-457200">
              <a:buClr>
                <a:schemeClr val="tx1">
                  <a:lumMod val="90000"/>
                  <a:lumOff val="10000"/>
                </a:schemeClr>
              </a:buClr>
              <a:buFont typeface="+mj-lt"/>
              <a:buAutoNum type="arabicPeriod"/>
            </a:pPr>
            <a:r>
              <a:rPr lang="en-SE" sz="2800">
                <a:latin typeface="+mn-lt"/>
              </a:rPr>
              <a:t>Case studies </a:t>
            </a:r>
            <a:endParaRPr lang="en-SE" sz="2800">
              <a:latin typeface="+mn-lt"/>
              <a:cs typeface="Calibri"/>
            </a:endParaRPr>
          </a:p>
          <a:p>
            <a:pPr marL="914400" lvl="1" indent="-457200">
              <a:buClr>
                <a:schemeClr val="tx1">
                  <a:lumMod val="90000"/>
                  <a:lumOff val="10000"/>
                </a:schemeClr>
              </a:buClr>
              <a:buFont typeface="+mj-lt"/>
              <a:buAutoNum type="arabicPeriod"/>
            </a:pPr>
            <a:r>
              <a:rPr lang="en-SE">
                <a:latin typeface="+mn-lt"/>
              </a:rPr>
              <a:t>UNICEF experiences in East Asia-Pacific region (recorded) – Ms. Silvia Gaya (UNICEF) </a:t>
            </a:r>
            <a:endParaRPr lang="en-SE">
              <a:latin typeface="+mn-lt"/>
              <a:cs typeface="Calibri"/>
            </a:endParaRPr>
          </a:p>
          <a:p>
            <a:pPr marL="914400" lvl="1" indent="-457200">
              <a:buClr>
                <a:srgbClr val="004F8E"/>
              </a:buClr>
              <a:buAutoNum type="arabicPeriod"/>
            </a:pPr>
            <a:r>
              <a:rPr lang="en-SE">
                <a:latin typeface="+mn-lt"/>
              </a:rPr>
              <a:t>Comoros case study  - Mr. </a:t>
            </a:r>
            <a:r>
              <a:rPr lang="en-US">
                <a:latin typeface="+mn-lt"/>
              </a:rPr>
              <a:t>Said Mohamed </a:t>
            </a:r>
            <a:r>
              <a:rPr lang="en-US" err="1">
                <a:latin typeface="+mn-lt"/>
              </a:rPr>
              <a:t>Nassur</a:t>
            </a:r>
            <a:r>
              <a:rPr lang="en-US">
                <a:latin typeface="+mn-lt"/>
              </a:rPr>
              <a:t> (Government of Comoros)</a:t>
            </a:r>
            <a:endParaRPr lang="en-SE">
              <a:latin typeface="+mn-lt"/>
              <a:cs typeface="Calibri"/>
            </a:endParaRPr>
          </a:p>
          <a:p>
            <a:pPr marL="914400" lvl="1" indent="-457200">
              <a:buClr>
                <a:schemeClr val="tx1">
                  <a:lumMod val="90000"/>
                  <a:lumOff val="10000"/>
                </a:schemeClr>
              </a:buClr>
              <a:buFont typeface="+mj-lt"/>
              <a:buAutoNum type="arabicPeriod"/>
            </a:pPr>
            <a:r>
              <a:rPr lang="en-SE">
                <a:latin typeface="+mn-lt"/>
              </a:rPr>
              <a:t>Water Roadmaps – Ms. Virginie Gillet  (FAO)</a:t>
            </a:r>
            <a:endParaRPr lang="en-SE">
              <a:latin typeface="+mn-lt"/>
              <a:cs typeface="Calibri"/>
            </a:endParaRPr>
          </a:p>
          <a:p>
            <a:pPr marL="914400" lvl="1" indent="-457200">
              <a:buClr>
                <a:srgbClr val="004F8E"/>
              </a:buClr>
              <a:buAutoNum type="arabicPeriod"/>
            </a:pPr>
            <a:r>
              <a:rPr lang="en-US">
                <a:latin typeface="+mn-lt"/>
              </a:rPr>
              <a:t>WASH and WRM integration: Putting theory into practice - Mr. Colin Herron  (GWP)</a:t>
            </a:r>
            <a:endParaRPr lang="en-US">
              <a:latin typeface="+mn-lt"/>
              <a:cs typeface="Calibri"/>
            </a:endParaRPr>
          </a:p>
          <a:p>
            <a:pPr marL="457200" indent="-457200">
              <a:buClr>
                <a:schemeClr val="tx1">
                  <a:lumMod val="90000"/>
                  <a:lumOff val="10000"/>
                </a:schemeClr>
              </a:buClr>
              <a:buFont typeface="+mj-lt"/>
              <a:buAutoNum type="arabicPeriod"/>
            </a:pPr>
            <a:r>
              <a:rPr lang="en-SE" sz="2800">
                <a:latin typeface="+mn-lt"/>
              </a:rPr>
              <a:t>Panel discus</a:t>
            </a:r>
            <a:r>
              <a:rPr lang="es-ES" sz="2800">
                <a:latin typeface="+mn-lt"/>
              </a:rPr>
              <a:t>s</a:t>
            </a:r>
            <a:r>
              <a:rPr lang="en-SE" sz="2800">
                <a:latin typeface="+mn-lt"/>
              </a:rPr>
              <a:t>ion </a:t>
            </a:r>
            <a:r>
              <a:rPr lang="en-SE" sz="2000">
                <a:effectLst/>
                <a:latin typeface="Calibri"/>
                <a:ea typeface="Times New Roman" panose="02020603050405020304" pitchFamily="18" charset="0"/>
                <a:cs typeface="Times New Roman"/>
              </a:rPr>
              <a:t>(UNICEF, UNDP, SIWI, FAO, GWP)</a:t>
            </a:r>
            <a:endParaRPr lang="en-SE" sz="2000">
              <a:latin typeface="Calibri"/>
              <a:cs typeface="Times New Roman"/>
            </a:endParaRPr>
          </a:p>
          <a:p>
            <a:pPr marL="914400" lvl="1" indent="-457200">
              <a:buClr>
                <a:schemeClr val="tx1">
                  <a:lumMod val="90000"/>
                  <a:lumOff val="10000"/>
                </a:schemeClr>
              </a:buClr>
              <a:buFont typeface="+mj-lt"/>
              <a:buAutoNum type="arabicPeriod"/>
            </a:pPr>
            <a:r>
              <a:rPr lang="en-SE">
                <a:latin typeface="+mn-lt"/>
              </a:rPr>
              <a:t>What would be the next steps for implementation of this framework? </a:t>
            </a:r>
            <a:endParaRPr lang="en-SE">
              <a:latin typeface="+mn-lt"/>
              <a:cs typeface="Calibri"/>
            </a:endParaRPr>
          </a:p>
          <a:p>
            <a:pPr marL="914400" lvl="1" indent="-457200">
              <a:buClr>
                <a:schemeClr val="tx1">
                  <a:lumMod val="90000"/>
                  <a:lumOff val="10000"/>
                </a:schemeClr>
              </a:buClr>
              <a:buFont typeface="+mj-lt"/>
              <a:buAutoNum type="arabicPeriod"/>
            </a:pPr>
            <a:r>
              <a:rPr lang="en-SE">
                <a:latin typeface="+mn-lt"/>
              </a:rPr>
              <a:t>What challenges we need to overcome and what opportunities lie ahead? </a:t>
            </a:r>
            <a:endParaRPr lang="en-SE">
              <a:latin typeface="+mn-lt"/>
              <a:cs typeface="Calibri"/>
            </a:endParaRPr>
          </a:p>
          <a:p>
            <a:pPr marL="457200" indent="-457200">
              <a:buClr>
                <a:schemeClr val="tx1">
                  <a:lumMod val="90000"/>
                  <a:lumOff val="10000"/>
                </a:schemeClr>
              </a:buClr>
              <a:buFont typeface="+mj-lt"/>
              <a:buAutoNum type="arabicPeriod"/>
            </a:pPr>
            <a:r>
              <a:rPr lang="en-SE">
                <a:latin typeface="+mn-lt"/>
              </a:rPr>
              <a:t>Closing Remarks – </a:t>
            </a:r>
            <a:r>
              <a:rPr lang="en-SE" sz="2000">
                <a:latin typeface="+mn-lt"/>
              </a:rPr>
              <a:t>Ms. Farai </a:t>
            </a:r>
            <a:r>
              <a:rPr lang="en-SE" sz="2000" err="1">
                <a:latin typeface="+mn-lt"/>
              </a:rPr>
              <a:t>Tunhuma</a:t>
            </a:r>
            <a:r>
              <a:rPr lang="en-SE" sz="2000">
                <a:latin typeface="+mn-lt"/>
              </a:rPr>
              <a:t> (UNICEF)</a:t>
            </a:r>
            <a:endParaRPr lang="en-SE" sz="2000">
              <a:latin typeface="+mn-lt"/>
              <a:cs typeface="Calibri"/>
            </a:endParaRPr>
          </a:p>
          <a:p>
            <a:pPr marL="457200" lvl="1" indent="0">
              <a:buClr>
                <a:schemeClr val="tx1">
                  <a:lumMod val="90000"/>
                  <a:lumOff val="10000"/>
                </a:schemeClr>
              </a:buClr>
              <a:buNone/>
            </a:pPr>
            <a:endParaRPr lang="en-SE" sz="2400">
              <a:solidFill>
                <a:schemeClr val="tx1">
                  <a:lumMod val="90000"/>
                  <a:lumOff val="10000"/>
                </a:schemeClr>
              </a:solidFill>
              <a:latin typeface="+mn-lt"/>
            </a:endParaRPr>
          </a:p>
          <a:p>
            <a:pPr marL="0" indent="0">
              <a:buClr>
                <a:schemeClr val="tx1">
                  <a:lumMod val="90000"/>
                  <a:lumOff val="10000"/>
                </a:schemeClr>
              </a:buClr>
              <a:buNone/>
            </a:pPr>
            <a:endParaRPr lang="en-SE" sz="1800">
              <a:solidFill>
                <a:schemeClr val="tx1">
                  <a:lumMod val="90000"/>
                  <a:lumOff val="10000"/>
                </a:schemeClr>
              </a:solidFill>
              <a:latin typeface="+mn-lt"/>
            </a:endParaRPr>
          </a:p>
          <a:p>
            <a:pPr marL="0" indent="0">
              <a:buClr>
                <a:schemeClr val="tx1">
                  <a:lumMod val="90000"/>
                  <a:lumOff val="10000"/>
                </a:schemeClr>
              </a:buClr>
              <a:buNone/>
            </a:pPr>
            <a:r>
              <a:rPr lang="en-SE" sz="1800">
                <a:solidFill>
                  <a:schemeClr val="tx1">
                    <a:lumMod val="90000"/>
                    <a:lumOff val="10000"/>
                  </a:schemeClr>
                </a:solidFill>
                <a:latin typeface="+mn-lt"/>
              </a:rPr>
              <a:t>Moderation- Jorge Alvarez Sala (UNICEF) </a:t>
            </a:r>
            <a:endParaRPr lang="en-SE" sz="1800">
              <a:solidFill>
                <a:schemeClr val="tx1">
                  <a:lumMod val="90000"/>
                  <a:lumOff val="10000"/>
                </a:schemeClr>
              </a:solidFill>
              <a:latin typeface="+mn-lt"/>
              <a:cs typeface="Calibri"/>
            </a:endParaRPr>
          </a:p>
          <a:p>
            <a:pPr marL="0" indent="0">
              <a:buClr>
                <a:schemeClr val="tx1">
                  <a:lumMod val="90000"/>
                  <a:lumOff val="10000"/>
                </a:schemeClr>
              </a:buClr>
              <a:buNone/>
            </a:pPr>
            <a:endParaRPr lang="es-CO" sz="2800">
              <a:solidFill>
                <a:schemeClr val="tx1">
                  <a:lumMod val="90000"/>
                  <a:lumOff val="10000"/>
                </a:schemeClr>
              </a:solidFill>
              <a:latin typeface="+mn-lt"/>
            </a:endParaRPr>
          </a:p>
        </p:txBody>
      </p:sp>
    </p:spTree>
    <p:extLst>
      <p:ext uri="{BB962C8B-B14F-4D97-AF65-F5344CB8AC3E}">
        <p14:creationId xmlns:p14="http://schemas.microsoft.com/office/powerpoint/2010/main" val="1621417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708" y="379333"/>
            <a:ext cx="11406809" cy="711319"/>
          </a:xfrm>
        </p:spPr>
        <p:txBody>
          <a:bodyPr>
            <a:normAutofit fontScale="90000"/>
          </a:bodyPr>
          <a:lstStyle/>
          <a:p>
            <a:r>
              <a:rPr lang="en-US"/>
              <a:t>WRM-WASH Cooperation Areas and Joint Outcomes </a:t>
            </a:r>
          </a:p>
        </p:txBody>
      </p:sp>
      <p:sp>
        <p:nvSpPr>
          <p:cNvPr id="6" name="TextBox 5">
            <a:extLst>
              <a:ext uri="{FF2B5EF4-FFF2-40B4-BE49-F238E27FC236}">
                <a16:creationId xmlns:a16="http://schemas.microsoft.com/office/drawing/2014/main" id="{DA23F050-A242-F2A6-8B62-956C0D4251F1}"/>
              </a:ext>
            </a:extLst>
          </p:cNvPr>
          <p:cNvSpPr txBox="1"/>
          <p:nvPr/>
        </p:nvSpPr>
        <p:spPr>
          <a:xfrm>
            <a:off x="407221" y="1433034"/>
            <a:ext cx="4220197" cy="523220"/>
          </a:xfrm>
          <a:prstGeom prst="rect">
            <a:avLst/>
          </a:prstGeom>
          <a:noFill/>
        </p:spPr>
        <p:txBody>
          <a:bodyPr wrap="square" rtlCol="0">
            <a:spAutoFit/>
          </a:bodyPr>
          <a:lstStyle/>
          <a:p>
            <a:r>
              <a:rPr lang="en-GB" sz="2800" b="1"/>
              <a:t>AREAS OF COOPERATION </a:t>
            </a:r>
          </a:p>
        </p:txBody>
      </p:sp>
      <p:pic>
        <p:nvPicPr>
          <p:cNvPr id="7" name="Picture 6">
            <a:extLst>
              <a:ext uri="{FF2B5EF4-FFF2-40B4-BE49-F238E27FC236}">
                <a16:creationId xmlns:a16="http://schemas.microsoft.com/office/drawing/2014/main" id="{09A255FF-94D7-AFF1-0845-CD7F45E97B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221" y="1938821"/>
            <a:ext cx="11784779" cy="2397867"/>
          </a:xfrm>
          <a:prstGeom prst="rect">
            <a:avLst/>
          </a:prstGeom>
        </p:spPr>
      </p:pic>
      <p:pic>
        <p:nvPicPr>
          <p:cNvPr id="8" name="Picture 7">
            <a:extLst>
              <a:ext uri="{FF2B5EF4-FFF2-40B4-BE49-F238E27FC236}">
                <a16:creationId xmlns:a16="http://schemas.microsoft.com/office/drawing/2014/main" id="{9343ABFC-D6F7-21CF-C9C4-3BBF0F1C88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0815" y="4293727"/>
            <a:ext cx="11961185" cy="1131239"/>
          </a:xfrm>
          <a:prstGeom prst="rect">
            <a:avLst/>
          </a:prstGeom>
        </p:spPr>
      </p:pic>
      <p:sp>
        <p:nvSpPr>
          <p:cNvPr id="5" name="TextBox 4">
            <a:extLst>
              <a:ext uri="{FF2B5EF4-FFF2-40B4-BE49-F238E27FC236}">
                <a16:creationId xmlns:a16="http://schemas.microsoft.com/office/drawing/2014/main" id="{FBCB610C-254F-133A-5238-5E581269C760}"/>
              </a:ext>
            </a:extLst>
          </p:cNvPr>
          <p:cNvSpPr txBox="1"/>
          <p:nvPr/>
        </p:nvSpPr>
        <p:spPr>
          <a:xfrm>
            <a:off x="407221" y="5209522"/>
            <a:ext cx="3952343" cy="523220"/>
          </a:xfrm>
          <a:prstGeom prst="rect">
            <a:avLst/>
          </a:prstGeom>
          <a:noFill/>
        </p:spPr>
        <p:txBody>
          <a:bodyPr wrap="square" rtlCol="0">
            <a:spAutoFit/>
          </a:bodyPr>
          <a:lstStyle/>
          <a:p>
            <a:r>
              <a:rPr lang="en-GB" sz="2800" b="1"/>
              <a:t>FIVE JOINT OUTCOMES </a:t>
            </a:r>
          </a:p>
        </p:txBody>
      </p:sp>
    </p:spTree>
    <p:extLst>
      <p:ext uri="{BB962C8B-B14F-4D97-AF65-F5344CB8AC3E}">
        <p14:creationId xmlns:p14="http://schemas.microsoft.com/office/powerpoint/2010/main" val="270434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EC15-1D30-5F79-8396-DD1C6D45974D}"/>
              </a:ext>
            </a:extLst>
          </p:cNvPr>
          <p:cNvSpPr>
            <a:spLocks noGrp="1"/>
          </p:cNvSpPr>
          <p:nvPr>
            <p:ph type="title"/>
          </p:nvPr>
        </p:nvSpPr>
        <p:spPr/>
        <p:txBody>
          <a:bodyPr/>
          <a:lstStyle/>
          <a:p>
            <a:r>
              <a:rPr lang="en-US"/>
              <a:t>Conclusions</a:t>
            </a:r>
          </a:p>
        </p:txBody>
      </p:sp>
      <p:sp>
        <p:nvSpPr>
          <p:cNvPr id="3" name="Content Placeholder 2">
            <a:extLst>
              <a:ext uri="{FF2B5EF4-FFF2-40B4-BE49-F238E27FC236}">
                <a16:creationId xmlns:a16="http://schemas.microsoft.com/office/drawing/2014/main" id="{9482689B-517B-F678-8F02-B446BC54F017}"/>
              </a:ext>
            </a:extLst>
          </p:cNvPr>
          <p:cNvSpPr>
            <a:spLocks noGrp="1"/>
          </p:cNvSpPr>
          <p:nvPr>
            <p:ph idx="1"/>
          </p:nvPr>
        </p:nvSpPr>
        <p:spPr/>
        <p:txBody>
          <a:bodyPr>
            <a:normAutofit fontScale="92500" lnSpcReduction="10000"/>
          </a:bodyPr>
          <a:lstStyle/>
          <a:p>
            <a:pPr marL="742950" indent="-742950">
              <a:buFont typeface="+mj-lt"/>
              <a:buAutoNum type="arabicPeriod"/>
            </a:pPr>
            <a:r>
              <a:rPr lang="en-US" sz="3600"/>
              <a:t>Cooperation and alignment between WASH and water resource management are necessary.</a:t>
            </a:r>
          </a:p>
          <a:p>
            <a:pPr marL="742950" indent="-742950">
              <a:buFont typeface="+mj-lt"/>
              <a:buAutoNum type="arabicPeriod"/>
            </a:pPr>
            <a:r>
              <a:rPr lang="en-US" sz="3600"/>
              <a:t>It is possible to overcome fragmentation with actions at the policy and institutional level.</a:t>
            </a:r>
          </a:p>
          <a:p>
            <a:pPr marL="742950" indent="-742950">
              <a:buFont typeface="+mj-lt"/>
              <a:buAutoNum type="arabicPeriod"/>
            </a:pPr>
            <a:r>
              <a:rPr lang="en-US" sz="3600"/>
              <a:t>Cooperation across sectors and actors needs to be scaled up.</a:t>
            </a:r>
          </a:p>
          <a:p>
            <a:pPr marL="742950" indent="-742950">
              <a:buFont typeface="+mj-lt"/>
              <a:buAutoNum type="arabicPeriod"/>
            </a:pPr>
            <a:r>
              <a:rPr lang="en-US" sz="3600"/>
              <a:t>Overcoming fragmentation requires commitment and strong leadership.</a:t>
            </a:r>
          </a:p>
        </p:txBody>
      </p:sp>
    </p:spTree>
    <p:extLst>
      <p:ext uri="{BB962C8B-B14F-4D97-AF65-F5344CB8AC3E}">
        <p14:creationId xmlns:p14="http://schemas.microsoft.com/office/powerpoint/2010/main" val="3039262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3ABBD6-B218-CD90-94C6-25275ACCC5AC}"/>
              </a:ext>
            </a:extLst>
          </p:cNvPr>
          <p:cNvSpPr>
            <a:spLocks noGrp="1"/>
          </p:cNvSpPr>
          <p:nvPr>
            <p:ph type="title"/>
          </p:nvPr>
        </p:nvSpPr>
        <p:spPr>
          <a:xfrm>
            <a:off x="838200" y="161398"/>
            <a:ext cx="10515600" cy="997069"/>
          </a:xfrm>
          <a:ln>
            <a:solidFill>
              <a:srgbClr val="5FAAA6"/>
            </a:solidFill>
          </a:ln>
        </p:spPr>
        <p:txBody>
          <a:bodyPr>
            <a:noAutofit/>
          </a:bodyPr>
          <a:lstStyle/>
          <a:p>
            <a:r>
              <a:rPr lang="en-US" sz="3600">
                <a:latin typeface="KievitOT-Bold"/>
              </a:rPr>
              <a:t>Launch of report – Cooperation Opportunities for Improved Integration Across SDG6</a:t>
            </a:r>
          </a:p>
        </p:txBody>
      </p:sp>
      <p:pic>
        <p:nvPicPr>
          <p:cNvPr id="7" name="Picture 6">
            <a:extLst>
              <a:ext uri="{FF2B5EF4-FFF2-40B4-BE49-F238E27FC236}">
                <a16:creationId xmlns:a16="http://schemas.microsoft.com/office/drawing/2014/main" id="{70625322-1849-1A17-D2D6-2F9FC5BF7A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1251241"/>
            <a:ext cx="4123266" cy="5361703"/>
          </a:xfrm>
          <a:prstGeom prst="rect">
            <a:avLst/>
          </a:prstGeom>
        </p:spPr>
      </p:pic>
      <p:pic>
        <p:nvPicPr>
          <p:cNvPr id="12" name="Graphic 11" descr="Balloons with solid fill">
            <a:extLst>
              <a:ext uri="{FF2B5EF4-FFF2-40B4-BE49-F238E27FC236}">
                <a16:creationId xmlns:a16="http://schemas.microsoft.com/office/drawing/2014/main" id="{869DAF72-6A1D-9E2A-8346-B195D54275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86805">
            <a:off x="6993881" y="2199183"/>
            <a:ext cx="1992705" cy="1992705"/>
          </a:xfrm>
          <a:prstGeom prst="rect">
            <a:avLst/>
          </a:prstGeom>
        </p:spPr>
      </p:pic>
      <p:sp>
        <p:nvSpPr>
          <p:cNvPr id="3" name="TextBox 2">
            <a:extLst>
              <a:ext uri="{FF2B5EF4-FFF2-40B4-BE49-F238E27FC236}">
                <a16:creationId xmlns:a16="http://schemas.microsoft.com/office/drawing/2014/main" id="{06C6AEC3-8D97-DA58-BCF6-B4BAFDD11024}"/>
              </a:ext>
            </a:extLst>
          </p:cNvPr>
          <p:cNvSpPr txBox="1"/>
          <p:nvPr/>
        </p:nvSpPr>
        <p:spPr>
          <a:xfrm>
            <a:off x="5215648" y="1204261"/>
            <a:ext cx="6138152" cy="5078313"/>
          </a:xfrm>
          <a:prstGeom prst="rect">
            <a:avLst/>
          </a:prstGeom>
          <a:noFill/>
        </p:spPr>
        <p:txBody>
          <a:bodyPr wrap="square">
            <a:spAutoFit/>
          </a:bodyPr>
          <a:lstStyle/>
          <a:p>
            <a:r>
              <a:rPr lang="en-SE">
                <a:hlinkClick r:id="rId6"/>
              </a:rPr>
              <a:t>https://siwi.org/publications/cooperation-opportunities-for-improved-integration-across-sdg6/</a:t>
            </a:r>
            <a:endParaRPr lang="en-SE"/>
          </a:p>
          <a:p>
            <a:endParaRPr lang="en-SE"/>
          </a:p>
          <a:p>
            <a:endParaRPr lang="en-SE"/>
          </a:p>
          <a:p>
            <a:endParaRPr lang="en-SE"/>
          </a:p>
          <a:p>
            <a:endParaRPr lang="en-SE"/>
          </a:p>
          <a:p>
            <a:endParaRPr lang="en-SE"/>
          </a:p>
          <a:p>
            <a:endParaRPr lang="en-SE"/>
          </a:p>
          <a:p>
            <a:endParaRPr lang="en-SE"/>
          </a:p>
          <a:p>
            <a:endParaRPr lang="en-SE"/>
          </a:p>
          <a:p>
            <a:endParaRPr lang="en-SE"/>
          </a:p>
          <a:p>
            <a:endParaRPr lang="en-SE"/>
          </a:p>
          <a:p>
            <a:endParaRPr lang="en-SE"/>
          </a:p>
          <a:p>
            <a:r>
              <a:rPr lang="es-ES">
                <a:hlinkClick r:id="rId7"/>
              </a:rPr>
              <a:t>https://www.unwater.org/publications/cooperation-opportunities-improved-integration-across-sdg6</a:t>
            </a:r>
            <a:endParaRPr lang="en-SE"/>
          </a:p>
          <a:p>
            <a:endParaRPr lang="en-SE"/>
          </a:p>
          <a:p>
            <a:endParaRPr lang="en-SE"/>
          </a:p>
          <a:p>
            <a:endParaRPr lang="en-SE"/>
          </a:p>
        </p:txBody>
      </p:sp>
    </p:spTree>
    <p:extLst>
      <p:ext uri="{BB962C8B-B14F-4D97-AF65-F5344CB8AC3E}">
        <p14:creationId xmlns:p14="http://schemas.microsoft.com/office/powerpoint/2010/main" val="977035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B6B12-6DC8-8BDA-EBB3-A26DBA3B2370}"/>
              </a:ext>
            </a:extLst>
          </p:cNvPr>
          <p:cNvSpPr>
            <a:spLocks noGrp="1"/>
          </p:cNvSpPr>
          <p:nvPr>
            <p:ph type="ctrTitle"/>
          </p:nvPr>
        </p:nvSpPr>
        <p:spPr/>
        <p:txBody>
          <a:bodyPr/>
          <a:lstStyle/>
          <a:p>
            <a:r>
              <a:rPr lang="en-SE"/>
              <a:t>T</a:t>
            </a:r>
            <a:r>
              <a:rPr lang="es-ES"/>
              <a:t>ha</a:t>
            </a:r>
            <a:r>
              <a:rPr lang="en-SE" err="1"/>
              <a:t>nk</a:t>
            </a:r>
            <a:r>
              <a:rPr lang="en-SE"/>
              <a:t> you </a:t>
            </a:r>
            <a:r>
              <a:rPr lang="en-GB"/>
              <a:t> </a:t>
            </a:r>
            <a:endParaRPr lang="en-US"/>
          </a:p>
        </p:txBody>
      </p:sp>
      <p:sp>
        <p:nvSpPr>
          <p:cNvPr id="3" name="Subtitle 2">
            <a:extLst>
              <a:ext uri="{FF2B5EF4-FFF2-40B4-BE49-F238E27FC236}">
                <a16:creationId xmlns:a16="http://schemas.microsoft.com/office/drawing/2014/main" id="{8B3870AB-8E17-659B-FC47-21F4F7D8258E}"/>
              </a:ext>
            </a:extLst>
          </p:cNvPr>
          <p:cNvSpPr>
            <a:spLocks noGrp="1"/>
          </p:cNvSpPr>
          <p:nvPr>
            <p:ph type="subTitle" idx="1"/>
          </p:nvPr>
        </p:nvSpPr>
        <p:spPr/>
        <p:txBody>
          <a:bodyPr>
            <a:normAutofit fontScale="85000" lnSpcReduction="20000"/>
          </a:bodyPr>
          <a:lstStyle/>
          <a:p>
            <a:endParaRPr lang="en-US"/>
          </a:p>
        </p:txBody>
      </p:sp>
      <p:pic>
        <p:nvPicPr>
          <p:cNvPr id="6" name="Picture 5" descr="A picture containing logo&#10;&#10;Description automatically generated">
            <a:extLst>
              <a:ext uri="{FF2B5EF4-FFF2-40B4-BE49-F238E27FC236}">
                <a16:creationId xmlns:a16="http://schemas.microsoft.com/office/drawing/2014/main" id="{3730C55C-B021-F97F-2184-B1AD76DAFC5F}"/>
              </a:ext>
            </a:extLst>
          </p:cNvPr>
          <p:cNvPicPr>
            <a:picLocks noChangeAspect="1"/>
          </p:cNvPicPr>
          <p:nvPr/>
        </p:nvPicPr>
        <p:blipFill>
          <a:blip r:embed="rId2"/>
          <a:stretch>
            <a:fillRect/>
          </a:stretch>
        </p:blipFill>
        <p:spPr>
          <a:xfrm>
            <a:off x="10386885" y="223053"/>
            <a:ext cx="1302499" cy="1983938"/>
          </a:xfrm>
          <a:prstGeom prst="rect">
            <a:avLst/>
          </a:prstGeom>
        </p:spPr>
      </p:pic>
    </p:spTree>
    <p:extLst>
      <p:ext uri="{BB962C8B-B14F-4D97-AF65-F5344CB8AC3E}">
        <p14:creationId xmlns:p14="http://schemas.microsoft.com/office/powerpoint/2010/main" val="571326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B6B12-6DC8-8BDA-EBB3-A26DBA3B2370}"/>
              </a:ext>
            </a:extLst>
          </p:cNvPr>
          <p:cNvSpPr>
            <a:spLocks noGrp="1"/>
          </p:cNvSpPr>
          <p:nvPr>
            <p:ph type="ctrTitle"/>
          </p:nvPr>
        </p:nvSpPr>
        <p:spPr/>
        <p:txBody>
          <a:bodyPr/>
          <a:lstStyle/>
          <a:p>
            <a:r>
              <a:rPr lang="en-SE"/>
              <a:t>Case studies </a:t>
            </a:r>
            <a:endParaRPr lang="en-US"/>
          </a:p>
        </p:txBody>
      </p:sp>
      <p:sp>
        <p:nvSpPr>
          <p:cNvPr id="3" name="Subtitle 2">
            <a:extLst>
              <a:ext uri="{FF2B5EF4-FFF2-40B4-BE49-F238E27FC236}">
                <a16:creationId xmlns:a16="http://schemas.microsoft.com/office/drawing/2014/main" id="{8B3870AB-8E17-659B-FC47-21F4F7D8258E}"/>
              </a:ext>
            </a:extLst>
          </p:cNvPr>
          <p:cNvSpPr>
            <a:spLocks noGrp="1"/>
          </p:cNvSpPr>
          <p:nvPr>
            <p:ph type="subTitle" idx="1"/>
          </p:nvPr>
        </p:nvSpPr>
        <p:spPr/>
        <p:txBody>
          <a:bodyPr>
            <a:normAutofit fontScale="85000" lnSpcReduction="20000"/>
          </a:bodyPr>
          <a:lstStyle/>
          <a:p>
            <a:endParaRPr lang="en-US"/>
          </a:p>
        </p:txBody>
      </p:sp>
    </p:spTree>
    <p:extLst>
      <p:ext uri="{BB962C8B-B14F-4D97-AF65-F5344CB8AC3E}">
        <p14:creationId xmlns:p14="http://schemas.microsoft.com/office/powerpoint/2010/main" val="1885712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78ED9-AE3D-BB06-17D4-238A3259D82B}"/>
              </a:ext>
            </a:extLst>
          </p:cNvPr>
          <p:cNvSpPr>
            <a:spLocks noGrp="1"/>
          </p:cNvSpPr>
          <p:nvPr>
            <p:ph type="title"/>
          </p:nvPr>
        </p:nvSpPr>
        <p:spPr>
          <a:xfrm>
            <a:off x="330062" y="668238"/>
            <a:ext cx="10810875" cy="711319"/>
          </a:xfrm>
        </p:spPr>
        <p:txBody>
          <a:bodyPr>
            <a:normAutofit fontScale="90000"/>
          </a:bodyPr>
          <a:lstStyle/>
          <a:p>
            <a:r>
              <a:rPr lang="en-SE" sz="4400">
                <a:solidFill>
                  <a:schemeClr val="tx1">
                    <a:lumMod val="90000"/>
                    <a:lumOff val="10000"/>
                  </a:schemeClr>
                </a:solidFill>
                <a:latin typeface="+mn-lt"/>
              </a:rPr>
              <a:t>Case studies </a:t>
            </a:r>
            <a:br>
              <a:rPr lang="en-SE" sz="4400">
                <a:solidFill>
                  <a:schemeClr val="tx1">
                    <a:lumMod val="90000"/>
                    <a:lumOff val="10000"/>
                  </a:schemeClr>
                </a:solidFill>
                <a:latin typeface="+mn-lt"/>
              </a:rPr>
            </a:br>
            <a:endParaRPr lang="es-CO">
              <a:latin typeface="+mn-lt"/>
              <a:cs typeface="Calibri"/>
            </a:endParaRPr>
          </a:p>
        </p:txBody>
      </p:sp>
      <p:sp>
        <p:nvSpPr>
          <p:cNvPr id="3" name="Content Placeholder 2">
            <a:extLst>
              <a:ext uri="{FF2B5EF4-FFF2-40B4-BE49-F238E27FC236}">
                <a16:creationId xmlns:a16="http://schemas.microsoft.com/office/drawing/2014/main" id="{8907CA87-FEDA-D972-D96A-C494B684CC91}"/>
              </a:ext>
            </a:extLst>
          </p:cNvPr>
          <p:cNvSpPr>
            <a:spLocks noGrp="1"/>
          </p:cNvSpPr>
          <p:nvPr>
            <p:ph idx="1"/>
          </p:nvPr>
        </p:nvSpPr>
        <p:spPr>
          <a:xfrm>
            <a:off x="714375" y="1379557"/>
            <a:ext cx="10639425" cy="4572000"/>
          </a:xfrm>
        </p:spPr>
        <p:txBody>
          <a:bodyPr vert="horz" lIns="91440" tIns="45720" rIns="91440" bIns="45720" rtlCol="0" anchor="t">
            <a:normAutofit/>
          </a:bodyPr>
          <a:lstStyle/>
          <a:p>
            <a:pPr marL="914400" lvl="1" indent="-457200">
              <a:buClr>
                <a:schemeClr val="tx1">
                  <a:lumMod val="90000"/>
                  <a:lumOff val="10000"/>
                </a:schemeClr>
              </a:buClr>
              <a:buFont typeface="+mj-lt"/>
              <a:buAutoNum type="arabicPeriod"/>
            </a:pPr>
            <a:r>
              <a:rPr lang="en-SE" sz="2800">
                <a:solidFill>
                  <a:schemeClr val="tx1">
                    <a:lumMod val="90000"/>
                    <a:lumOff val="10000"/>
                  </a:schemeClr>
                </a:solidFill>
                <a:latin typeface="+mn-lt"/>
              </a:rPr>
              <a:t>Experiences in the East Asia and Pacific region  (UNICEF)</a:t>
            </a:r>
            <a:endParaRPr lang="en-SE">
              <a:solidFill>
                <a:schemeClr val="tx1">
                  <a:lumMod val="90000"/>
                  <a:lumOff val="10000"/>
                </a:schemeClr>
              </a:solidFill>
            </a:endParaRPr>
          </a:p>
          <a:p>
            <a:pPr marL="914400" lvl="1" indent="-457200">
              <a:buClr>
                <a:schemeClr val="tx1">
                  <a:lumMod val="90000"/>
                  <a:lumOff val="10000"/>
                </a:schemeClr>
              </a:buClr>
              <a:buFont typeface="+mj-lt"/>
              <a:buAutoNum type="arabicPeriod"/>
            </a:pPr>
            <a:r>
              <a:rPr lang="en-SE" sz="2800">
                <a:solidFill>
                  <a:schemeClr val="tx1">
                    <a:lumMod val="90000"/>
                    <a:lumOff val="10000"/>
                  </a:schemeClr>
                </a:solidFill>
                <a:latin typeface="+mn-lt"/>
              </a:rPr>
              <a:t>Comoros Water Code (Gov. of Comoros and UNDP)</a:t>
            </a:r>
            <a:endParaRPr lang="en-SE">
              <a:solidFill>
                <a:schemeClr val="tx1">
                  <a:lumMod val="90000"/>
                  <a:lumOff val="10000"/>
                </a:schemeClr>
              </a:solidFill>
            </a:endParaRPr>
          </a:p>
          <a:p>
            <a:pPr marL="914400" lvl="1" indent="-457200">
              <a:buClr>
                <a:schemeClr val="tx1">
                  <a:lumMod val="90000"/>
                  <a:lumOff val="10000"/>
                </a:schemeClr>
              </a:buClr>
              <a:buFont typeface="+mj-lt"/>
              <a:buAutoNum type="arabicPeriod"/>
            </a:pPr>
            <a:r>
              <a:rPr lang="en-SE" sz="2800">
                <a:solidFill>
                  <a:schemeClr val="tx1">
                    <a:lumMod val="90000"/>
                    <a:lumOff val="10000"/>
                  </a:schemeClr>
                </a:solidFill>
                <a:latin typeface="+mn-lt"/>
              </a:rPr>
              <a:t>Water Roadmaps (FAO)</a:t>
            </a:r>
            <a:endParaRPr lang="en-SE" sz="2800">
              <a:solidFill>
                <a:schemeClr val="tx1">
                  <a:lumMod val="90000"/>
                  <a:lumOff val="10000"/>
                </a:schemeClr>
              </a:solidFill>
              <a:latin typeface="+mn-lt"/>
              <a:cs typeface="Calibri"/>
            </a:endParaRPr>
          </a:p>
          <a:p>
            <a:pPr marL="914400" lvl="1" indent="-457200">
              <a:buClr>
                <a:srgbClr val="004F8E"/>
              </a:buClr>
              <a:buAutoNum type="arabicPeriod"/>
            </a:pPr>
            <a:r>
              <a:rPr lang="en-US" sz="2800">
                <a:solidFill>
                  <a:schemeClr val="tx1">
                    <a:lumMod val="90000"/>
                    <a:lumOff val="10000"/>
                  </a:schemeClr>
                </a:solidFill>
                <a:latin typeface="+mn-lt"/>
              </a:rPr>
              <a:t>WASH and WRM integration: Putting theory into practice </a:t>
            </a:r>
            <a:r>
              <a:rPr lang="en-SE" sz="2800">
                <a:solidFill>
                  <a:schemeClr val="tx1">
                    <a:lumMod val="90000"/>
                    <a:lumOff val="10000"/>
                  </a:schemeClr>
                </a:solidFill>
                <a:latin typeface="+mn-lt"/>
              </a:rPr>
              <a:t>(GWP)</a:t>
            </a:r>
            <a:endParaRPr lang="en-SE" sz="2800">
              <a:solidFill>
                <a:schemeClr val="tx1">
                  <a:lumMod val="90000"/>
                  <a:lumOff val="10000"/>
                </a:schemeClr>
              </a:solidFill>
              <a:latin typeface="+mn-lt"/>
              <a:cs typeface="Calibri"/>
            </a:endParaRPr>
          </a:p>
          <a:p>
            <a:pPr marL="0" indent="0">
              <a:buClr>
                <a:schemeClr val="tx1">
                  <a:lumMod val="90000"/>
                  <a:lumOff val="10000"/>
                </a:schemeClr>
              </a:buClr>
              <a:buNone/>
            </a:pPr>
            <a:endParaRPr lang="es-CO" sz="2800">
              <a:solidFill>
                <a:schemeClr val="tx1">
                  <a:lumMod val="90000"/>
                  <a:lumOff val="10000"/>
                </a:schemeClr>
              </a:solidFill>
              <a:latin typeface="+mn-lt"/>
              <a:cs typeface="Calibri"/>
            </a:endParaRPr>
          </a:p>
        </p:txBody>
      </p:sp>
    </p:spTree>
    <p:extLst>
      <p:ext uri="{BB962C8B-B14F-4D97-AF65-F5344CB8AC3E}">
        <p14:creationId xmlns:p14="http://schemas.microsoft.com/office/powerpoint/2010/main" val="1365337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2A047F-E622-B9FE-0705-85BA2D40D60E}"/>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latin typeface="+mj-lt"/>
                <a:cs typeface="Calibri Light"/>
              </a:rPr>
              <a:t>Case study 1</a:t>
            </a:r>
            <a:endParaRPr lang="en-US" sz="5400">
              <a:latin typeface="+mj-lt"/>
            </a:endParaRP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1643F0-5F92-1FCF-5C17-4A0E9D145146}"/>
              </a:ext>
            </a:extLst>
          </p:cNvPr>
          <p:cNvSpPr>
            <a:spLocks noGrp="1"/>
          </p:cNvSpPr>
          <p:nvPr>
            <p:ph idx="1"/>
          </p:nvPr>
        </p:nvSpPr>
        <p:spPr>
          <a:xfrm>
            <a:off x="640080" y="2872899"/>
            <a:ext cx="3024389" cy="3320668"/>
          </a:xfrm>
        </p:spPr>
        <p:txBody>
          <a:bodyPr vert="horz" lIns="91440" tIns="45720" rIns="91440" bIns="45720" rtlCol="0" anchor="t">
            <a:normAutofit/>
          </a:bodyPr>
          <a:lstStyle/>
          <a:p>
            <a:pPr>
              <a:lnSpc>
                <a:spcPct val="90000"/>
              </a:lnSpc>
            </a:pPr>
            <a:r>
              <a:rPr lang="en-US" sz="2200">
                <a:latin typeface="+mn-lt"/>
                <a:hlinkClick r:id="rId2"/>
              </a:rPr>
              <a:t>Experiences in East Asia Pacific Region</a:t>
            </a:r>
            <a:endParaRPr lang="en-US" sz="2200">
              <a:latin typeface="+mn-lt"/>
            </a:endParaRPr>
          </a:p>
        </p:txBody>
      </p:sp>
      <p:pic>
        <p:nvPicPr>
          <p:cNvPr id="5" name="Picture 5" descr="Graphical user interface, application&#10;&#10;Description automatically generated">
            <a:extLst>
              <a:ext uri="{FF2B5EF4-FFF2-40B4-BE49-F238E27FC236}">
                <a16:creationId xmlns:a16="http://schemas.microsoft.com/office/drawing/2014/main" id="{66B66160-6492-F4EE-CAFD-A71C38454D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275" t="16354" r="29000" b="22472"/>
          <a:stretch/>
        </p:blipFill>
        <p:spPr>
          <a:xfrm>
            <a:off x="4147298" y="1121606"/>
            <a:ext cx="8047018" cy="490591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811816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A047F-E622-B9FE-0705-85BA2D40D60E}"/>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latin typeface="+mj-lt"/>
                <a:cs typeface="Calibri Light"/>
              </a:rPr>
              <a:t>Case study 2</a:t>
            </a:r>
            <a:endParaRPr lang="en-US" sz="5400">
              <a:latin typeface="+mj-lt"/>
            </a:endParaRPr>
          </a:p>
        </p:txBody>
      </p:sp>
      <p:sp>
        <p:nvSpPr>
          <p:cNvPr id="4" name="Content Placeholder 2">
            <a:extLst>
              <a:ext uri="{FF2B5EF4-FFF2-40B4-BE49-F238E27FC236}">
                <a16:creationId xmlns:a16="http://schemas.microsoft.com/office/drawing/2014/main" id="{11FA6646-4B69-994C-7773-8C4FF7ECB3FA}"/>
              </a:ext>
            </a:extLst>
          </p:cNvPr>
          <p:cNvSpPr txBox="1">
            <a:spLocks/>
          </p:cNvSpPr>
          <p:nvPr/>
        </p:nvSpPr>
        <p:spPr>
          <a:xfrm>
            <a:off x="262393" y="3009575"/>
            <a:ext cx="10639425" cy="4572000"/>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b="0" i="0" kern="1200">
                <a:solidFill>
                  <a:schemeClr val="tx1"/>
                </a:solidFill>
                <a:latin typeface="KievitOT-Regular" panose="020B0504020101020102" pitchFamily="34" charset="77"/>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KievitOT-Regular" panose="020B0504020101020102" pitchFamily="34" charset="77"/>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KievitOT-Regular" panose="020B0504020101020102"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KievitOT-Regular" panose="020B0504020101020102"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KievitOT-Regular" panose="020B0504020101020102"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1">
                  <a:lumMod val="90000"/>
                  <a:lumOff val="10000"/>
                </a:schemeClr>
              </a:buClr>
              <a:buNone/>
            </a:pPr>
            <a:r>
              <a:rPr lang="en-SE" sz="3600">
                <a:solidFill>
                  <a:schemeClr val="tx1">
                    <a:lumMod val="90000"/>
                    <a:lumOff val="10000"/>
                  </a:schemeClr>
                </a:solidFill>
                <a:latin typeface="+mn-lt"/>
              </a:rPr>
              <a:t>Comoros Water Code (Gov. of Comoros and UNDP)</a:t>
            </a:r>
            <a:endParaRPr lang="en-SE" sz="3600">
              <a:solidFill>
                <a:schemeClr val="tx1">
                  <a:lumMod val="90000"/>
                  <a:lumOff val="10000"/>
                </a:schemeClr>
              </a:solidFill>
            </a:endParaRPr>
          </a:p>
          <a:p>
            <a:pPr marL="457200" lvl="1" indent="0">
              <a:buClr>
                <a:schemeClr val="tx1">
                  <a:lumMod val="90000"/>
                  <a:lumOff val="10000"/>
                </a:schemeClr>
              </a:buClr>
              <a:buNone/>
            </a:pPr>
            <a:endParaRPr lang="en-SE" sz="3600">
              <a:solidFill>
                <a:schemeClr val="tx1">
                  <a:lumMod val="90000"/>
                  <a:lumOff val="10000"/>
                </a:schemeClr>
              </a:solidFill>
              <a:latin typeface="+mn-lt"/>
              <a:cs typeface="Calibri"/>
            </a:endParaRPr>
          </a:p>
          <a:p>
            <a:pPr marL="0" indent="0">
              <a:buClr>
                <a:schemeClr val="tx1">
                  <a:lumMod val="90000"/>
                  <a:lumOff val="10000"/>
                </a:schemeClr>
              </a:buClr>
              <a:buFont typeface="Arial" panose="020B0604020202020204" pitchFamily="34" charset="0"/>
              <a:buNone/>
            </a:pPr>
            <a:endParaRPr lang="es-CO" sz="3600">
              <a:solidFill>
                <a:schemeClr val="tx1">
                  <a:lumMod val="90000"/>
                  <a:lumOff val="10000"/>
                </a:schemeClr>
              </a:solidFill>
              <a:latin typeface="+mn-lt"/>
              <a:cs typeface="Calibri"/>
            </a:endParaRPr>
          </a:p>
        </p:txBody>
      </p:sp>
    </p:spTree>
    <p:extLst>
      <p:ext uri="{BB962C8B-B14F-4D97-AF65-F5344CB8AC3E}">
        <p14:creationId xmlns:p14="http://schemas.microsoft.com/office/powerpoint/2010/main" val="3864185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5143" y="85725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 1" descr="PPT.jpg">
            <a:extLst>
              <a:ext uri="{FF2B5EF4-FFF2-40B4-BE49-F238E27FC236}">
                <a16:creationId xmlns:a16="http://schemas.microsoft.com/office/drawing/2014/main" id="{5B7B24AA-D0A4-3655-5CFC-446406C064B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7224" y="482617"/>
            <a:ext cx="10152290" cy="5892765"/>
          </a:xfrm>
          <a:prstGeom prst="rect">
            <a:avLst/>
          </a:prstGeom>
        </p:spPr>
      </p:pic>
      <p:sp>
        <p:nvSpPr>
          <p:cNvPr id="3" name="Rectangle à coins arrondis 19">
            <a:extLst>
              <a:ext uri="{FF2B5EF4-FFF2-40B4-BE49-F238E27FC236}">
                <a16:creationId xmlns:a16="http://schemas.microsoft.com/office/drawing/2014/main" id="{1AE8D0AC-039E-2C30-2358-BBEE6CC7BAD6}"/>
              </a:ext>
            </a:extLst>
          </p:cNvPr>
          <p:cNvSpPr/>
          <p:nvPr/>
        </p:nvSpPr>
        <p:spPr>
          <a:xfrm>
            <a:off x="4079776" y="2276873"/>
            <a:ext cx="6336704" cy="1540161"/>
          </a:xfrm>
          <a:prstGeom prst="rect">
            <a:avLst/>
          </a:prstGeom>
          <a:solidFill>
            <a:srgbClr val="0070C0"/>
          </a:solidFill>
          <a:ln w="12700" cap="flat" cmpd="sng" algn="ctr">
            <a:solidFill>
              <a:srgbClr val="4472C4"/>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1" i="0" u="none" strike="noStrike" kern="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INTEGRATION OF IWRM AND WASH IN THE NEW WATER CODE – COMOROS-</a:t>
            </a:r>
          </a:p>
        </p:txBody>
      </p:sp>
      <p:sp>
        <p:nvSpPr>
          <p:cNvPr id="8" name="ZoneTexte 7">
            <a:extLst>
              <a:ext uri="{FF2B5EF4-FFF2-40B4-BE49-F238E27FC236}">
                <a16:creationId xmlns:a16="http://schemas.microsoft.com/office/drawing/2014/main" id="{19541DB1-B996-36E2-B903-E1D13C0321F6}"/>
              </a:ext>
            </a:extLst>
          </p:cNvPr>
          <p:cNvSpPr txBox="1"/>
          <p:nvPr/>
        </p:nvSpPr>
        <p:spPr>
          <a:xfrm>
            <a:off x="4833193" y="4552392"/>
            <a:ext cx="4664148"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SAID MOHAMED ASSUR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SECRETAIRE GENERAL ADJOINT DU MINISTERE EN CHARGE DE L’EAU</a:t>
            </a:r>
          </a:p>
        </p:txBody>
      </p:sp>
      <p:pic>
        <p:nvPicPr>
          <p:cNvPr id="5" name="Image 4" descr="Une image contenant carte&#10;&#10;Description générée automatiquement">
            <a:extLst>
              <a:ext uri="{FF2B5EF4-FFF2-40B4-BE49-F238E27FC236}">
                <a16:creationId xmlns:a16="http://schemas.microsoft.com/office/drawing/2014/main" id="{17285A06-F3B5-ECE0-98AA-A61FD56BFF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165" y="2009774"/>
            <a:ext cx="3725543" cy="3838575"/>
          </a:xfrm>
          <a:prstGeom prst="rect">
            <a:avLst/>
          </a:prstGeom>
        </p:spPr>
      </p:pic>
      <p:pic>
        <p:nvPicPr>
          <p:cNvPr id="1026" name="Picture 2" descr="Stockholm International Water Institute | SIWI - Leading expert in water  governance">
            <a:extLst>
              <a:ext uri="{FF2B5EF4-FFF2-40B4-BE49-F238E27FC236}">
                <a16:creationId xmlns:a16="http://schemas.microsoft.com/office/drawing/2014/main" id="{9F512F22-4A7C-93BC-AB75-EC8F88A0D64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500137" y="956372"/>
            <a:ext cx="1463262" cy="49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912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3">
            <a:extLst>
              <a:ext uri="{FF2B5EF4-FFF2-40B4-BE49-F238E27FC236}">
                <a16:creationId xmlns:a16="http://schemas.microsoft.com/office/drawing/2014/main" id="{31174564-28A2-7C67-D2D0-6560A5A4D02E}"/>
              </a:ext>
            </a:extLst>
          </p:cNvPr>
          <p:cNvSpPr txBox="1">
            <a:spLocks noChangeArrowheads="1"/>
          </p:cNvSpPr>
          <p:nvPr/>
        </p:nvSpPr>
        <p:spPr bwMode="auto">
          <a:xfrm>
            <a:off x="0" y="-66675"/>
            <a:ext cx="1219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fr-FR" altLang="fr-KM" sz="4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Diagramme 1">
            <a:extLst>
              <a:ext uri="{FF2B5EF4-FFF2-40B4-BE49-F238E27FC236}">
                <a16:creationId xmlns:a16="http://schemas.microsoft.com/office/drawing/2014/main" id="{022B6473-D8D6-249A-E54C-B6485B76DE2D}"/>
              </a:ext>
            </a:extLst>
          </p:cNvPr>
          <p:cNvGraphicFramePr/>
          <p:nvPr/>
        </p:nvGraphicFramePr>
        <p:xfrm>
          <a:off x="125412" y="447675"/>
          <a:ext cx="11928476" cy="58388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100" name="Image 2">
            <a:extLst>
              <a:ext uri="{FF2B5EF4-FFF2-40B4-BE49-F238E27FC236}">
                <a16:creationId xmlns:a16="http://schemas.microsoft.com/office/drawing/2014/main" id="{50F98A65-CE1D-4DAF-20A5-EFF90DB41E6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0639" y="6276970"/>
            <a:ext cx="10044000" cy="41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6EFC-1005-74E1-42BF-7FEEC28802F0}"/>
              </a:ext>
            </a:extLst>
          </p:cNvPr>
          <p:cNvSpPr>
            <a:spLocks noGrp="1"/>
          </p:cNvSpPr>
          <p:nvPr>
            <p:ph type="ctrTitle"/>
          </p:nvPr>
        </p:nvSpPr>
        <p:spPr>
          <a:xfrm>
            <a:off x="7464614" y="1783959"/>
            <a:ext cx="4087306" cy="2889114"/>
          </a:xfrm>
        </p:spPr>
        <p:txBody>
          <a:bodyPr vert="horz" lIns="91440" tIns="45720" rIns="91440" bIns="45720" rtlCol="0" anchor="b">
            <a:normAutofit fontScale="90000"/>
          </a:bodyPr>
          <a:lstStyle/>
          <a:p>
            <a:r>
              <a:rPr lang="en-US" sz="3600">
                <a:solidFill>
                  <a:schemeClr val="tx1"/>
                </a:solidFill>
                <a:latin typeface="+mj-lt"/>
              </a:rPr>
              <a:t>Cooperation Opportunities for Improved Integration:</a:t>
            </a:r>
            <a:br>
              <a:rPr lang="en-US" sz="3600">
                <a:solidFill>
                  <a:schemeClr val="tx1"/>
                </a:solidFill>
                <a:latin typeface="+mj-lt"/>
                <a:cs typeface="Calibri Light"/>
              </a:rPr>
            </a:br>
            <a:br>
              <a:rPr lang="en-US" sz="5400">
                <a:latin typeface="+mj-lt"/>
              </a:rPr>
            </a:br>
            <a:r>
              <a:rPr lang="en-US" sz="5400">
                <a:solidFill>
                  <a:schemeClr val="tx1"/>
                </a:solidFill>
                <a:latin typeface="+mj-lt"/>
              </a:rPr>
              <a:t>Introduction</a:t>
            </a:r>
            <a:br>
              <a:rPr lang="en-US" sz="5400">
                <a:latin typeface="+mj-lt"/>
              </a:rPr>
            </a:br>
            <a:r>
              <a:rPr lang="en-US" sz="5400">
                <a:solidFill>
                  <a:schemeClr val="tx1"/>
                </a:solidFill>
                <a:latin typeface="+mj-lt"/>
              </a:rPr>
              <a:t>&amp; background</a:t>
            </a:r>
          </a:p>
        </p:txBody>
      </p:sp>
      <p:sp>
        <p:nvSpPr>
          <p:cNvPr id="3" name="Subtitle 2">
            <a:extLst>
              <a:ext uri="{FF2B5EF4-FFF2-40B4-BE49-F238E27FC236}">
                <a16:creationId xmlns:a16="http://schemas.microsoft.com/office/drawing/2014/main" id="{4388FAA2-AAE4-5ED9-BAF1-5190C1991CE0}"/>
              </a:ext>
            </a:extLst>
          </p:cNvPr>
          <p:cNvSpPr>
            <a:spLocks noGrp="1"/>
          </p:cNvSpPr>
          <p:nvPr>
            <p:ph type="subTitle" idx="1"/>
          </p:nvPr>
        </p:nvSpPr>
        <p:spPr>
          <a:xfrm>
            <a:off x="7464612" y="4750893"/>
            <a:ext cx="4087305" cy="1147863"/>
          </a:xfrm>
        </p:spPr>
        <p:txBody>
          <a:bodyPr vert="horz" lIns="91440" tIns="45720" rIns="91440" bIns="45720" rtlCol="0" anchor="t">
            <a:normAutofit/>
          </a:bodyPr>
          <a:lstStyle/>
          <a:p>
            <a:pPr>
              <a:lnSpc>
                <a:spcPct val="90000"/>
              </a:lnSpc>
            </a:pPr>
            <a:r>
              <a:rPr lang="en-US" sz="1700">
                <a:solidFill>
                  <a:schemeClr val="tx1"/>
                </a:solidFill>
                <a:latin typeface="+mn-lt"/>
              </a:rPr>
              <a:t>Marianne Kjellén, Senior Water Advisor, </a:t>
            </a:r>
          </a:p>
          <a:p>
            <a:pPr>
              <a:lnSpc>
                <a:spcPct val="90000"/>
              </a:lnSpc>
            </a:pPr>
            <a:r>
              <a:rPr lang="en-US" sz="1700">
                <a:solidFill>
                  <a:schemeClr val="tx1"/>
                </a:solidFill>
                <a:latin typeface="+mn-lt"/>
              </a:rPr>
              <a:t>United Nations Development Programme (UNDP)</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picture containing grass, tree, outdoor, plant&#10;&#10;Description automatically generated">
            <a:extLst>
              <a:ext uri="{FF2B5EF4-FFF2-40B4-BE49-F238E27FC236}">
                <a16:creationId xmlns:a16="http://schemas.microsoft.com/office/drawing/2014/main" id="{E197B903-F053-AA05-6862-F79263D5DA2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2600602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11">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4" name="Rectangle 2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6" name="Rectangle 25">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8" name="Isosceles Triangle 27">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re 1">
            <a:extLst>
              <a:ext uri="{FF2B5EF4-FFF2-40B4-BE49-F238E27FC236}">
                <a16:creationId xmlns:a16="http://schemas.microsoft.com/office/drawing/2014/main" id="{23D2B9B7-C6A9-4B8E-A72D-DD2F6609EBD8}"/>
              </a:ext>
            </a:extLst>
          </p:cNvPr>
          <p:cNvSpPr>
            <a:spLocks noGrp="1"/>
          </p:cNvSpPr>
          <p:nvPr>
            <p:ph type="title"/>
          </p:nvPr>
        </p:nvSpPr>
        <p:spPr>
          <a:xfrm>
            <a:off x="673754" y="643467"/>
            <a:ext cx="4203045" cy="1375608"/>
          </a:xfrm>
        </p:spPr>
        <p:txBody>
          <a:bodyPr vert="horz" lIns="91440" tIns="45720" rIns="91440" bIns="45720" rtlCol="0" anchor="ctr">
            <a:normAutofit/>
          </a:bodyPr>
          <a:lstStyle/>
          <a:p>
            <a:pPr algn="ctr" fontAlgn="base">
              <a:spcAft>
                <a:spcPct val="0"/>
              </a:spcAft>
              <a:defRPr/>
            </a:pPr>
            <a:r>
              <a:rPr kumimoji="0" lang="fr-FR" altLang="fr-KM" sz="2000" b="1" i="0" u="none" strike="noStrike" kern="1200" cap="none" spc="0" normalizeH="0" baseline="0" noProof="0" dirty="0">
                <a:ln>
                  <a:noFill/>
                </a:ln>
                <a:solidFill>
                  <a:srgbClr val="FFFF00"/>
                </a:solidFill>
                <a:effectLst/>
                <a:uLnTx/>
                <a:uFillTx/>
                <a:latin typeface="Trebuchet MS" panose="020B0603020202020204" pitchFamily="34" charset="0"/>
                <a:ea typeface="+mn-ea"/>
                <a:cs typeface="+mn-cs"/>
              </a:rPr>
              <a:t>I.</a:t>
            </a:r>
            <a:r>
              <a:rPr lang="fr-FR" sz="2000" b="1" kern="1200" dirty="0">
                <a:solidFill>
                  <a:srgbClr val="2E83C3"/>
                </a:solidFill>
                <a:latin typeface="Times New Roman" panose="02020603050405020304" pitchFamily="18" charset="0"/>
                <a:ea typeface="+mn-ea"/>
                <a:cs typeface="Times New Roman" panose="02020603050405020304" pitchFamily="18" charset="0"/>
              </a:rPr>
              <a:t> </a:t>
            </a:r>
            <a:r>
              <a:rPr lang="fr-FR" b="1" dirty="0">
                <a:solidFill>
                  <a:srgbClr val="FFFF00"/>
                </a:solidFill>
                <a:latin typeface="Trebuchet MS" panose="020B0603020202020204" pitchFamily="34" charset="0"/>
                <a:ea typeface="+mn-ea"/>
                <a:cs typeface="+mn-cs"/>
              </a:rPr>
              <a:t>BRIEF OVERVIEW OF THE WATER SECTOR IN COMOROS</a:t>
            </a:r>
            <a:br>
              <a:rPr lang="fr-FR" b="1" dirty="0">
                <a:solidFill>
                  <a:srgbClr val="FFFF00"/>
                </a:solidFill>
                <a:latin typeface="Trebuchet MS" panose="020B0603020202020204" pitchFamily="34" charset="0"/>
                <a:ea typeface="+mn-ea"/>
                <a:cs typeface="+mn-cs"/>
              </a:rPr>
            </a:br>
            <a:endParaRPr lang="en-US" b="1" dirty="0">
              <a:solidFill>
                <a:srgbClr val="FFFF00"/>
              </a:solidFill>
              <a:latin typeface="Trebuchet MS" panose="020B0603020202020204" pitchFamily="34" charset="0"/>
              <a:ea typeface="+mn-ea"/>
              <a:cs typeface="+mn-cs"/>
            </a:endParaRPr>
          </a:p>
        </p:txBody>
      </p:sp>
      <p:sp>
        <p:nvSpPr>
          <p:cNvPr id="5" name="Espace réservé du texte 4">
            <a:extLst>
              <a:ext uri="{FF2B5EF4-FFF2-40B4-BE49-F238E27FC236}">
                <a16:creationId xmlns:a16="http://schemas.microsoft.com/office/drawing/2014/main" id="{6DDA3D71-602F-4388-8EFE-DDCC1872EE8C}"/>
              </a:ext>
            </a:extLst>
          </p:cNvPr>
          <p:cNvSpPr>
            <a:spLocks noGrp="1"/>
          </p:cNvSpPr>
          <p:nvPr>
            <p:ph type="body" sz="half" idx="2"/>
          </p:nvPr>
        </p:nvSpPr>
        <p:spPr>
          <a:xfrm>
            <a:off x="153519" y="1480878"/>
            <a:ext cx="5243513" cy="4895849"/>
          </a:xfrm>
        </p:spPr>
        <p:txBody>
          <a:bodyPr vert="horz" lIns="91440" tIns="45720" rIns="91440" bIns="45720" rtlCol="0">
            <a:normAutofit lnSpcReduction="10000"/>
          </a:bodyPr>
          <a:lstStyle/>
          <a:p>
            <a:pPr algn="ctr"/>
            <a:endParaRPr lang="en-US" sz="2200" b="1" dirty="0">
              <a:solidFill>
                <a:srgbClr val="FFFF00"/>
              </a:solidFill>
            </a:endParaRPr>
          </a:p>
          <a:p>
            <a:pPr>
              <a:lnSpc>
                <a:spcPct val="200000"/>
              </a:lnSpc>
            </a:pPr>
            <a:r>
              <a:rPr lang="fr-FR" sz="2000" dirty="0">
                <a:solidFill>
                  <a:schemeClr val="bg1"/>
                </a:solidFill>
              </a:rPr>
              <a:t>The Union of the </a:t>
            </a:r>
            <a:r>
              <a:rPr lang="fr-FR" sz="2000" dirty="0" err="1">
                <a:solidFill>
                  <a:schemeClr val="bg1"/>
                </a:solidFill>
              </a:rPr>
              <a:t>Comoros</a:t>
            </a:r>
            <a:r>
              <a:rPr lang="fr-FR" sz="2000" dirty="0">
                <a:solidFill>
                  <a:schemeClr val="bg1"/>
                </a:solidFill>
              </a:rPr>
              <a:t> </a:t>
            </a:r>
            <a:r>
              <a:rPr lang="fr-FR" sz="2000" dirty="0" err="1">
                <a:solidFill>
                  <a:schemeClr val="bg1"/>
                </a:solidFill>
              </a:rPr>
              <a:t>is</a:t>
            </a:r>
            <a:r>
              <a:rPr lang="fr-FR" sz="2000" dirty="0">
                <a:solidFill>
                  <a:schemeClr val="bg1"/>
                </a:solidFill>
              </a:rPr>
              <a:t> part of the Small Island </a:t>
            </a:r>
            <a:r>
              <a:rPr lang="fr-FR" sz="2000" dirty="0" err="1">
                <a:solidFill>
                  <a:schemeClr val="bg1"/>
                </a:solidFill>
              </a:rPr>
              <a:t>Developing</a:t>
            </a:r>
            <a:r>
              <a:rPr lang="fr-FR" sz="2000" dirty="0">
                <a:solidFill>
                  <a:schemeClr val="bg1"/>
                </a:solidFill>
              </a:rPr>
              <a:t> States </a:t>
            </a:r>
            <a:r>
              <a:rPr lang="fr-FR" sz="2000" dirty="0" err="1">
                <a:solidFill>
                  <a:schemeClr val="bg1"/>
                </a:solidFill>
              </a:rPr>
              <a:t>located</a:t>
            </a:r>
            <a:r>
              <a:rPr lang="fr-FR" sz="2000" dirty="0">
                <a:solidFill>
                  <a:schemeClr val="bg1"/>
                </a:solidFill>
              </a:rPr>
              <a:t> off the </a:t>
            </a:r>
            <a:r>
              <a:rPr lang="fr-FR" sz="2000" dirty="0" err="1">
                <a:solidFill>
                  <a:schemeClr val="bg1"/>
                </a:solidFill>
              </a:rPr>
              <a:t>eastern</a:t>
            </a:r>
            <a:r>
              <a:rPr lang="fr-FR" sz="2000" dirty="0">
                <a:solidFill>
                  <a:schemeClr val="bg1"/>
                </a:solidFill>
              </a:rPr>
              <a:t> </a:t>
            </a:r>
            <a:r>
              <a:rPr lang="fr-FR" sz="2000" dirty="0" err="1">
                <a:solidFill>
                  <a:schemeClr val="bg1"/>
                </a:solidFill>
              </a:rPr>
              <a:t>coast</a:t>
            </a:r>
            <a:r>
              <a:rPr lang="fr-FR" sz="2000" dirty="0">
                <a:solidFill>
                  <a:schemeClr val="bg1"/>
                </a:solidFill>
              </a:rPr>
              <a:t> of </a:t>
            </a:r>
            <a:r>
              <a:rPr lang="fr-FR" sz="2000" dirty="0" err="1">
                <a:solidFill>
                  <a:schemeClr val="bg1"/>
                </a:solidFill>
              </a:rPr>
              <a:t>Africa</a:t>
            </a:r>
            <a:r>
              <a:rPr lang="fr-FR" sz="2000" dirty="0">
                <a:solidFill>
                  <a:schemeClr val="bg1"/>
                </a:solidFill>
              </a:rPr>
              <a:t>, </a:t>
            </a:r>
            <a:r>
              <a:rPr lang="fr-FR" sz="2000" dirty="0" err="1">
                <a:solidFill>
                  <a:schemeClr val="bg1"/>
                </a:solidFill>
              </a:rPr>
              <a:t>north</a:t>
            </a:r>
            <a:r>
              <a:rPr lang="fr-FR" sz="2000" dirty="0">
                <a:solidFill>
                  <a:schemeClr val="bg1"/>
                </a:solidFill>
              </a:rPr>
              <a:t> of the Mozambique Channel, </a:t>
            </a:r>
            <a:r>
              <a:rPr lang="fr-FR" sz="2000" dirty="0" err="1">
                <a:solidFill>
                  <a:schemeClr val="bg1"/>
                </a:solidFill>
              </a:rPr>
              <a:t>with</a:t>
            </a:r>
            <a:r>
              <a:rPr lang="fr-FR" sz="2000" dirty="0">
                <a:solidFill>
                  <a:schemeClr val="bg1"/>
                </a:solidFill>
              </a:rPr>
              <a:t> a land area of the </a:t>
            </a:r>
            <a:r>
              <a:rPr lang="fr-FR" sz="2000" dirty="0" err="1">
                <a:solidFill>
                  <a:schemeClr val="bg1"/>
                </a:solidFill>
              </a:rPr>
              <a:t>three</a:t>
            </a:r>
            <a:r>
              <a:rPr lang="fr-FR" sz="2000" dirty="0">
                <a:solidFill>
                  <a:schemeClr val="bg1"/>
                </a:solidFill>
              </a:rPr>
              <a:t> </a:t>
            </a:r>
            <a:r>
              <a:rPr lang="fr-FR" sz="2000" dirty="0" err="1">
                <a:solidFill>
                  <a:schemeClr val="bg1"/>
                </a:solidFill>
              </a:rPr>
              <a:t>islands</a:t>
            </a:r>
            <a:r>
              <a:rPr lang="fr-FR" sz="2000" dirty="0">
                <a:solidFill>
                  <a:schemeClr val="bg1"/>
                </a:solidFill>
              </a:rPr>
              <a:t> of 1,862 km2 </a:t>
            </a:r>
            <a:r>
              <a:rPr lang="en-US" sz="2000" dirty="0">
                <a:solidFill>
                  <a:schemeClr val="bg1"/>
                </a:solidFill>
              </a:rPr>
              <a:t>:</a:t>
            </a:r>
          </a:p>
          <a:p>
            <a:pPr marL="342900" indent="-342900">
              <a:lnSpc>
                <a:spcPct val="200000"/>
              </a:lnSpc>
              <a:buFont typeface="Wingdings" panose="05000000000000000000" pitchFamily="2" charset="2"/>
              <a:buChar char="v"/>
            </a:pPr>
            <a:r>
              <a:rPr lang="en-US" sz="2000" dirty="0">
                <a:solidFill>
                  <a:schemeClr val="bg1"/>
                </a:solidFill>
              </a:rPr>
              <a:t>Capital : Moroni</a:t>
            </a:r>
          </a:p>
          <a:p>
            <a:pPr marL="342900" indent="-342900">
              <a:lnSpc>
                <a:spcPct val="200000"/>
              </a:lnSpc>
              <a:buFont typeface="Wingdings" panose="05000000000000000000" pitchFamily="2" charset="2"/>
              <a:buChar char="v"/>
            </a:pPr>
            <a:r>
              <a:rPr lang="en-US" sz="2000" dirty="0">
                <a:solidFill>
                  <a:schemeClr val="bg1"/>
                </a:solidFill>
              </a:rPr>
              <a:t>Area: 1 862  km²</a:t>
            </a:r>
          </a:p>
          <a:p>
            <a:endParaRPr lang="en-US" sz="2000" dirty="0">
              <a:solidFill>
                <a:schemeClr val="bg1"/>
              </a:solidFill>
            </a:endParaRPr>
          </a:p>
          <a:p>
            <a:endParaRPr lang="en-US" sz="2000" dirty="0">
              <a:solidFill>
                <a:schemeClr val="bg1"/>
              </a:solidFill>
            </a:endParaRPr>
          </a:p>
          <a:p>
            <a:pPr>
              <a:buFont typeface="Wingdings 3" charset="2"/>
              <a:buChar char=""/>
            </a:pPr>
            <a:endParaRPr lang="en-US" sz="2000" dirty="0">
              <a:solidFill>
                <a:schemeClr val="bg1"/>
              </a:solidFill>
            </a:endParaRPr>
          </a:p>
        </p:txBody>
      </p:sp>
      <p:pic>
        <p:nvPicPr>
          <p:cNvPr id="7" name="Espace réservé du contenu 6" descr="Une image contenant carte&#10;&#10;Description générée automatiquement">
            <a:extLst>
              <a:ext uri="{FF2B5EF4-FFF2-40B4-BE49-F238E27FC236}">
                <a16:creationId xmlns:a16="http://schemas.microsoft.com/office/drawing/2014/main" id="{EB0DCD73-0550-48D9-8457-519D5081F856}"/>
              </a:ext>
            </a:extLst>
          </p:cNvPr>
          <p:cNvPicPr>
            <a:picLocks noGrp="1" noChangeAspect="1"/>
          </p:cNvPicPr>
          <p:nvPr>
            <p:ph idx="1"/>
          </p:nvPr>
        </p:nvPicPr>
        <p:blipFill>
          <a:blip r:embed="rId2"/>
          <a:stretch>
            <a:fillRect/>
          </a:stretch>
        </p:blipFill>
        <p:spPr>
          <a:xfrm>
            <a:off x="6229867" y="972608"/>
            <a:ext cx="4875767" cy="4900269"/>
          </a:xfrm>
          <a:prstGeom prst="rect">
            <a:avLst/>
          </a:prstGeom>
        </p:spPr>
      </p:pic>
      <p:sp>
        <p:nvSpPr>
          <p:cNvPr id="30" name="Isosceles Triangle 29">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71523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DF334E51-4C02-6BAC-E620-772F6FD8431B}"/>
              </a:ext>
            </a:extLst>
          </p:cNvPr>
          <p:cNvSpPr>
            <a:spLocks noChangeArrowheads="1"/>
          </p:cNvSpPr>
          <p:nvPr/>
        </p:nvSpPr>
        <p:spPr bwMode="auto">
          <a:xfrm>
            <a:off x="4137025" y="3589338"/>
            <a:ext cx="6772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285750" marR="0" lvl="0" indent="-285750" algn="just" defTabSz="457200" rtl="0" eaLnBrk="1" fontAlgn="ctr" latinLnBrk="0" hangingPunct="1">
              <a:lnSpc>
                <a:spcPct val="100000"/>
              </a:lnSpc>
              <a:spcBef>
                <a:spcPct val="0"/>
              </a:spcBef>
              <a:spcAft>
                <a:spcPct val="0"/>
              </a:spcAft>
              <a:buClrTx/>
              <a:buSzTx/>
              <a:buFont typeface="Wingdings" panose="05000000000000000000" pitchFamily="2" charset="2"/>
              <a:buChar char="q"/>
              <a:tabLst/>
              <a:defRPr/>
            </a:pPr>
            <a:endParaRPr kumimoji="0" lang="fr-KM" altLang="fr-KM" sz="16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p:txBody>
      </p:sp>
      <p:sp>
        <p:nvSpPr>
          <p:cNvPr id="6147" name="Rectangle 6">
            <a:extLst>
              <a:ext uri="{FF2B5EF4-FFF2-40B4-BE49-F238E27FC236}">
                <a16:creationId xmlns:a16="http://schemas.microsoft.com/office/drawing/2014/main" id="{BD7EB372-82EC-9646-FA9C-77801EF19C39}"/>
              </a:ext>
            </a:extLst>
          </p:cNvPr>
          <p:cNvSpPr>
            <a:spLocks noChangeArrowheads="1"/>
          </p:cNvSpPr>
          <p:nvPr/>
        </p:nvSpPr>
        <p:spPr bwMode="auto">
          <a:xfrm>
            <a:off x="3981450" y="4732338"/>
            <a:ext cx="6772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285750" marR="0" lvl="0" indent="-285750" algn="just" defTabSz="457200" rtl="0" eaLnBrk="1" fontAlgn="ctr" latinLnBrk="0" hangingPunct="1">
              <a:lnSpc>
                <a:spcPct val="100000"/>
              </a:lnSpc>
              <a:spcBef>
                <a:spcPct val="0"/>
              </a:spcBef>
              <a:spcAft>
                <a:spcPct val="0"/>
              </a:spcAft>
              <a:buClrTx/>
              <a:buSzTx/>
              <a:buFont typeface="Wingdings" panose="05000000000000000000" pitchFamily="2" charset="2"/>
              <a:buChar char="q"/>
              <a:tabLst/>
              <a:defRPr/>
            </a:pPr>
            <a:endParaRPr kumimoji="0" lang="fr-KM" altLang="fr-KM" sz="16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p:txBody>
      </p:sp>
      <p:sp>
        <p:nvSpPr>
          <p:cNvPr id="6148" name="Rectangle 7">
            <a:extLst>
              <a:ext uri="{FF2B5EF4-FFF2-40B4-BE49-F238E27FC236}">
                <a16:creationId xmlns:a16="http://schemas.microsoft.com/office/drawing/2014/main" id="{22D92A71-855F-5742-2F02-6F5F94F3AB99}"/>
              </a:ext>
            </a:extLst>
          </p:cNvPr>
          <p:cNvSpPr>
            <a:spLocks noChangeArrowheads="1"/>
          </p:cNvSpPr>
          <p:nvPr/>
        </p:nvSpPr>
        <p:spPr bwMode="auto">
          <a:xfrm>
            <a:off x="2928938" y="5614988"/>
            <a:ext cx="7805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285750" marR="0" lvl="0" indent="-285750" algn="just" defTabSz="457200" rtl="0" eaLnBrk="1" fontAlgn="ctr" latinLnBrk="0" hangingPunct="1">
              <a:lnSpc>
                <a:spcPct val="100000"/>
              </a:lnSpc>
              <a:spcBef>
                <a:spcPct val="0"/>
              </a:spcBef>
              <a:spcAft>
                <a:spcPct val="0"/>
              </a:spcAft>
              <a:buClrTx/>
              <a:buSzTx/>
              <a:buFont typeface="Wingdings" panose="05000000000000000000" pitchFamily="2" charset="2"/>
              <a:buChar char="q"/>
              <a:tabLst/>
              <a:defRPr/>
            </a:pPr>
            <a:endParaRPr kumimoji="0" lang="fr-KM" altLang="fr-KM" sz="16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p:txBody>
      </p:sp>
      <p:sp>
        <p:nvSpPr>
          <p:cNvPr id="6150" name="ZoneTexte 2">
            <a:extLst>
              <a:ext uri="{FF2B5EF4-FFF2-40B4-BE49-F238E27FC236}">
                <a16:creationId xmlns:a16="http://schemas.microsoft.com/office/drawing/2014/main" id="{BDABED2D-BE2E-6F3B-5BD7-71DD5A44073E}"/>
              </a:ext>
            </a:extLst>
          </p:cNvPr>
          <p:cNvSpPr txBox="1">
            <a:spLocks noChangeArrowheads="1"/>
          </p:cNvSpPr>
          <p:nvPr/>
        </p:nvSpPr>
        <p:spPr bwMode="auto">
          <a:xfrm>
            <a:off x="0" y="228669"/>
            <a:ext cx="11934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KM" sz="2000" b="1" i="0" u="none" strike="noStrike" kern="1200" cap="none" spc="0" normalizeH="0" baseline="0" noProof="0" dirty="0">
                <a:ln>
                  <a:noFill/>
                </a:ln>
                <a:solidFill>
                  <a:srgbClr val="4F81BD"/>
                </a:solidFill>
                <a:effectLst/>
                <a:uLnTx/>
                <a:uFillTx/>
                <a:latin typeface="Trebuchet MS" panose="020B0603020202020204" pitchFamily="34" charset="0"/>
                <a:ea typeface="+mn-ea"/>
                <a:cs typeface="+mn-cs"/>
              </a:rPr>
              <a:t>I.</a:t>
            </a:r>
            <a:r>
              <a:rPr kumimoji="0" lang="fr-FR" sz="2400" b="1" i="0" u="none" strike="noStrike" kern="1200" cap="none" spc="0" normalizeH="0" baseline="0" noProof="0" dirty="0">
                <a:ln>
                  <a:noFill/>
                </a:ln>
                <a:solidFill>
                  <a:srgbClr val="FFFF00"/>
                </a:solidFill>
                <a:effectLst/>
                <a:uLnTx/>
                <a:uFillTx/>
                <a:latin typeface="Trebuchet MS" panose="020B0603020202020204" pitchFamily="34" charset="0"/>
                <a:ea typeface="+mn-ea"/>
                <a:cs typeface="+mn-cs"/>
              </a:rPr>
              <a:t> </a:t>
            </a:r>
            <a:r>
              <a:rPr kumimoji="0" lang="fr-FR" sz="2400" b="1"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rPr>
              <a:t>BRIEF OVERVIEW OF THE WATER SECTOR IN COMOROS</a:t>
            </a:r>
            <a:r>
              <a:rPr kumimoji="0" lang="fr-FR" altLang="fr-KM" sz="2000" b="1"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rPr>
              <a:t> </a:t>
            </a:r>
            <a:r>
              <a:rPr kumimoji="0" lang="fr-FR" altLang="fr-KM" sz="2000" b="1" i="0" u="none" strike="noStrike" kern="1200" cap="none" spc="0" normalizeH="0" baseline="0" noProof="0" dirty="0">
                <a:ln>
                  <a:noFill/>
                </a:ln>
                <a:solidFill>
                  <a:srgbClr val="4F81BD"/>
                </a:solidFill>
                <a:effectLst/>
                <a:uLnTx/>
                <a:uFillTx/>
                <a:latin typeface="Trebuchet MS" panose="020B0603020202020204" pitchFamily="34" charset="0"/>
                <a:ea typeface="+mn-ea"/>
                <a:cs typeface="+mn-cs"/>
              </a:rPr>
              <a:t>(Suite…) </a:t>
            </a:r>
          </a:p>
        </p:txBody>
      </p:sp>
      <p:pic>
        <p:nvPicPr>
          <p:cNvPr id="6151" name="Image 3">
            <a:extLst>
              <a:ext uri="{FF2B5EF4-FFF2-40B4-BE49-F238E27FC236}">
                <a16:creationId xmlns:a16="http://schemas.microsoft.com/office/drawing/2014/main" id="{F047043D-D21E-AFF3-E212-A21A123CFB4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7163" y="6364288"/>
            <a:ext cx="120348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a:extLst>
              <a:ext uri="{FF2B5EF4-FFF2-40B4-BE49-F238E27FC236}">
                <a16:creationId xmlns:a16="http://schemas.microsoft.com/office/drawing/2014/main" id="{98ACB4CB-73A7-71BF-1C37-306DFF891739}"/>
              </a:ext>
            </a:extLst>
          </p:cNvPr>
          <p:cNvSpPr txBox="1"/>
          <p:nvPr/>
        </p:nvSpPr>
        <p:spPr>
          <a:xfrm>
            <a:off x="0" y="781042"/>
            <a:ext cx="11620500" cy="2812758"/>
          </a:xfrm>
          <a:prstGeom prst="rect">
            <a:avLst/>
          </a:prstGeom>
          <a:noFill/>
        </p:spPr>
        <p:txBody>
          <a:bodyPr wrap="square">
            <a:spAutoFit/>
          </a:bodyPr>
          <a:lstStyle/>
          <a:p>
            <a:pPr marL="342900" marR="0" lvl="0" indent="-342900" algn="just" defTabSz="457200" rtl="0" eaLnBrk="1" fontAlgn="base" latinLnBrk="0" hangingPunct="1">
              <a:lnSpc>
                <a:spcPct val="150000"/>
              </a:lnSpc>
              <a:spcBef>
                <a:spcPct val="0"/>
              </a:spcBef>
              <a:spcAft>
                <a:spcPct val="0"/>
              </a:spcAft>
              <a:buClrTx/>
              <a:buSzTx/>
              <a:buFont typeface="Wingdings" pitchFamily="2" charset="2"/>
              <a:buChar char="q"/>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The water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sector</a:t>
            </a:r>
            <a:r>
              <a:rPr kumimoji="0" lang="fr-FR" sz="2000" b="0" i="0" u="none" strike="noStrike" kern="1200" cap="none" spc="0" normalizeH="0" baseline="0" noProof="0" dirty="0">
                <a:ln>
                  <a:noFill/>
                </a:ln>
                <a:solidFill>
                  <a:prstClr val="black"/>
                </a:solidFill>
                <a:effectLst/>
                <a:uLnTx/>
                <a:uFillTx/>
                <a:latin typeface="Calibri"/>
                <a:ea typeface="+mn-ea"/>
                <a:cs typeface="+mn-cs"/>
              </a:rPr>
              <a:t> in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Comoros</a:t>
            </a:r>
            <a:r>
              <a:rPr kumimoji="0" lang="fr-FR" sz="2000" b="0" i="0" u="none" strike="noStrike" kern="1200" cap="none" spc="0" normalizeH="0" baseline="0" noProof="0" dirty="0">
                <a:ln>
                  <a:noFill/>
                </a:ln>
                <a:solidFill>
                  <a:prstClr val="black"/>
                </a:solidFill>
                <a:effectLst/>
                <a:uLnTx/>
                <a:uFillTx/>
                <a:latin typeface="Calibri"/>
                <a:ea typeface="+mn-ea"/>
                <a:cs typeface="+mn-cs"/>
              </a:rPr>
              <a:t>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is</a:t>
            </a:r>
            <a:r>
              <a:rPr kumimoji="0" lang="fr-FR" sz="2000" b="0" i="0" u="none" strike="noStrike" kern="1200" cap="none" spc="0" normalizeH="0" baseline="0" noProof="0" dirty="0">
                <a:ln>
                  <a:noFill/>
                </a:ln>
                <a:solidFill>
                  <a:prstClr val="black"/>
                </a:solidFill>
                <a:effectLst/>
                <a:uLnTx/>
                <a:uFillTx/>
                <a:latin typeface="Calibri"/>
                <a:ea typeface="+mn-ea"/>
                <a:cs typeface="+mn-cs"/>
              </a:rPr>
              <a:t>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composed</a:t>
            </a:r>
            <a:r>
              <a:rPr kumimoji="0" lang="fr-FR" sz="2000" b="0" i="0" u="none" strike="noStrike" kern="1200" cap="none" spc="0" normalizeH="0" baseline="0" noProof="0" dirty="0">
                <a:ln>
                  <a:noFill/>
                </a:ln>
                <a:solidFill>
                  <a:prstClr val="black"/>
                </a:solidFill>
                <a:effectLst/>
                <a:uLnTx/>
                <a:uFillTx/>
                <a:latin typeface="Calibri"/>
                <a:ea typeface="+mn-ea"/>
                <a:cs typeface="+mn-cs"/>
              </a:rPr>
              <a:t> of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three</a:t>
            </a:r>
            <a:r>
              <a:rPr kumimoji="0" lang="fr-FR" sz="2000" b="0" i="0" u="none" strike="noStrike" kern="1200" cap="none" spc="0" normalizeH="0" baseline="0" noProof="0" dirty="0">
                <a:ln>
                  <a:noFill/>
                </a:ln>
                <a:solidFill>
                  <a:prstClr val="black"/>
                </a:solidFill>
                <a:effectLst/>
                <a:uLnTx/>
                <a:uFillTx/>
                <a:latin typeface="Calibri"/>
                <a:ea typeface="+mn-ea"/>
                <a:cs typeface="+mn-cs"/>
              </a:rPr>
              <a:t> sources of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supply</a:t>
            </a:r>
            <a:r>
              <a:rPr kumimoji="0" lang="fr-FR" sz="2000" b="0" i="0" u="none" strike="noStrike" kern="1200" cap="none" spc="0" normalizeH="0" baseline="0" noProof="0" dirty="0">
                <a:ln>
                  <a:noFill/>
                </a:ln>
                <a:solidFill>
                  <a:prstClr val="black"/>
                </a:solidFill>
                <a:effectLst/>
                <a:uLnTx/>
                <a:uFillTx/>
                <a:latin typeface="Calibri"/>
                <a:ea typeface="+mn-ea"/>
                <a:cs typeface="+mn-cs"/>
              </a:rPr>
              <a:t>: </a:t>
            </a:r>
          </a:p>
          <a:p>
            <a:pPr marL="800100" marR="0" lvl="1" indent="-342900" algn="just" defTabSz="457200" rtl="0" eaLnBrk="1" fontAlgn="base" latinLnBrk="0" hangingPunct="1">
              <a:lnSpc>
                <a:spcPct val="150000"/>
              </a:lnSpc>
              <a:spcBef>
                <a:spcPct val="0"/>
              </a:spcBef>
              <a:spcAft>
                <a:spcPct val="0"/>
              </a:spcAft>
              <a:buClrTx/>
              <a:buSzTx/>
              <a:buFont typeface="Wingdings" pitchFamily="2" charset="2"/>
              <a:buChar char="§"/>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Surface water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is</a:t>
            </a:r>
            <a:r>
              <a:rPr kumimoji="0" lang="fr-FR" sz="2000" b="0" i="0" u="none" strike="noStrike" kern="1200" cap="none" spc="0" normalizeH="0" baseline="0" noProof="0" dirty="0">
                <a:ln>
                  <a:noFill/>
                </a:ln>
                <a:solidFill>
                  <a:prstClr val="black"/>
                </a:solidFill>
                <a:effectLst/>
                <a:uLnTx/>
                <a:uFillTx/>
                <a:latin typeface="Calibri"/>
                <a:ea typeface="+mn-ea"/>
                <a:cs typeface="+mn-cs"/>
              </a:rPr>
              <a:t>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almost</a:t>
            </a:r>
            <a:r>
              <a:rPr kumimoji="0" lang="fr-FR" sz="2000" b="0" i="0" u="none" strike="noStrike" kern="1200" cap="none" spc="0" normalizeH="0" baseline="0" noProof="0" dirty="0">
                <a:ln>
                  <a:noFill/>
                </a:ln>
                <a:solidFill>
                  <a:prstClr val="black"/>
                </a:solidFill>
                <a:effectLst/>
                <a:uLnTx/>
                <a:uFillTx/>
                <a:latin typeface="Calibri"/>
                <a:ea typeface="+mn-ea"/>
                <a:cs typeface="+mn-cs"/>
              </a:rPr>
              <a:t> non-existent on the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island</a:t>
            </a:r>
            <a:r>
              <a:rPr kumimoji="0" lang="fr-FR" sz="2000" b="0" i="0" u="none" strike="noStrike" kern="1200" cap="none" spc="0" normalizeH="0" baseline="0" noProof="0" dirty="0">
                <a:ln>
                  <a:noFill/>
                </a:ln>
                <a:solidFill>
                  <a:prstClr val="black"/>
                </a:solidFill>
                <a:effectLst/>
                <a:uLnTx/>
                <a:uFillTx/>
                <a:latin typeface="Calibri"/>
                <a:ea typeface="+mn-ea"/>
                <a:cs typeface="+mn-cs"/>
              </a:rPr>
              <a:t> of Grande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Comore</a:t>
            </a:r>
            <a:r>
              <a:rPr kumimoji="0" lang="fr-FR" sz="2000" b="0" i="0" u="none" strike="noStrike" kern="1200" cap="none" spc="0" normalizeH="0" baseline="0" noProof="0" dirty="0">
                <a:ln>
                  <a:noFill/>
                </a:ln>
                <a:solidFill>
                  <a:prstClr val="black"/>
                </a:solidFill>
                <a:effectLst/>
                <a:uLnTx/>
                <a:uFillTx/>
                <a:latin typeface="Calibri"/>
                <a:ea typeface="+mn-ea"/>
                <a:cs typeface="+mn-cs"/>
              </a:rPr>
              <a:t> due to the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island's</a:t>
            </a:r>
            <a:r>
              <a:rPr kumimoji="0" lang="fr-FR" sz="2000" b="0" i="0" u="none" strike="noStrike" kern="1200" cap="none" spc="0" normalizeH="0" baseline="0" noProof="0" dirty="0">
                <a:ln>
                  <a:noFill/>
                </a:ln>
                <a:solidFill>
                  <a:prstClr val="black"/>
                </a:solidFill>
                <a:effectLst/>
                <a:uLnTx/>
                <a:uFillTx/>
                <a:latin typeface="Calibri"/>
                <a:ea typeface="+mn-ea"/>
                <a:cs typeface="+mn-cs"/>
              </a:rPr>
              <a:t>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geological</a:t>
            </a:r>
            <a:r>
              <a:rPr kumimoji="0" lang="fr-FR" sz="2000" b="0" i="0" u="none" strike="noStrike" kern="1200" cap="none" spc="0" normalizeH="0" baseline="0" noProof="0" dirty="0">
                <a:ln>
                  <a:noFill/>
                </a:ln>
                <a:solidFill>
                  <a:prstClr val="black"/>
                </a:solidFill>
                <a:effectLst/>
                <a:uLnTx/>
                <a:uFillTx/>
                <a:latin typeface="Calibri"/>
                <a:ea typeface="+mn-ea"/>
                <a:cs typeface="+mn-cs"/>
              </a:rPr>
              <a:t> nature</a:t>
            </a:r>
          </a:p>
          <a:p>
            <a:pPr marL="800100" marR="0" lvl="1" indent="-342900" algn="just" defTabSz="457200" rtl="0" eaLnBrk="1" fontAlgn="base" latinLnBrk="0" hangingPunct="1">
              <a:lnSpc>
                <a:spcPct val="150000"/>
              </a:lnSpc>
              <a:spcBef>
                <a:spcPct val="0"/>
              </a:spcBef>
              <a:spcAft>
                <a:spcPct val="0"/>
              </a:spcAft>
              <a:buClrTx/>
              <a:buSzTx/>
              <a:buFont typeface="Wingdings" pitchFamily="2" charset="2"/>
              <a:buChar char="§"/>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Groundwater</a:t>
            </a:r>
            <a:r>
              <a:rPr kumimoji="0" lang="fr-FR" sz="2000" b="0" i="0" u="none" strike="noStrike" kern="1200" cap="none" spc="0" normalizeH="0" baseline="0" noProof="0" dirty="0">
                <a:ln>
                  <a:noFill/>
                </a:ln>
                <a:solidFill>
                  <a:prstClr val="black"/>
                </a:solidFill>
                <a:effectLst/>
                <a:uLnTx/>
                <a:uFillTx/>
                <a:latin typeface="Calibri"/>
                <a:ea typeface="+mn-ea"/>
                <a:cs typeface="+mn-cs"/>
              </a:rPr>
              <a:t>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is</a:t>
            </a:r>
            <a:r>
              <a:rPr kumimoji="0" lang="fr-FR" sz="2000" b="0" i="0" u="none" strike="noStrike" kern="1200" cap="none" spc="0" normalizeH="0" baseline="0" noProof="0" dirty="0">
                <a:ln>
                  <a:noFill/>
                </a:ln>
                <a:solidFill>
                  <a:prstClr val="black"/>
                </a:solidFill>
                <a:effectLst/>
                <a:uLnTx/>
                <a:uFillTx/>
                <a:latin typeface="Calibri"/>
                <a:ea typeface="+mn-ea"/>
                <a:cs typeface="+mn-cs"/>
              </a:rPr>
              <a:t>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present</a:t>
            </a:r>
            <a:r>
              <a:rPr kumimoji="0" lang="fr-FR" sz="2000" b="0" i="0" u="none" strike="noStrike" kern="1200" cap="none" spc="0" normalizeH="0" baseline="0" noProof="0" dirty="0">
                <a:ln>
                  <a:noFill/>
                </a:ln>
                <a:solidFill>
                  <a:prstClr val="black"/>
                </a:solidFill>
                <a:effectLst/>
                <a:uLnTx/>
                <a:uFillTx/>
                <a:latin typeface="Calibri"/>
                <a:ea typeface="+mn-ea"/>
                <a:cs typeface="+mn-cs"/>
              </a:rPr>
              <a:t> in the center and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south</a:t>
            </a:r>
            <a:r>
              <a:rPr kumimoji="0" lang="fr-FR" sz="2000" b="0" i="0" u="none" strike="noStrike" kern="1200" cap="none" spc="0" normalizeH="0" baseline="0" noProof="0" dirty="0">
                <a:ln>
                  <a:noFill/>
                </a:ln>
                <a:solidFill>
                  <a:prstClr val="black"/>
                </a:solidFill>
                <a:effectLst/>
                <a:uLnTx/>
                <a:uFillTx/>
                <a:latin typeface="Calibri"/>
                <a:ea typeface="+mn-ea"/>
                <a:cs typeface="+mn-cs"/>
              </a:rPr>
              <a:t> of Grande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Comore</a:t>
            </a:r>
            <a:r>
              <a:rPr kumimoji="0" lang="fr-FR" sz="2000" b="0" i="0" u="none" strike="noStrike" kern="1200" cap="none" spc="0" normalizeH="0" baseline="0" noProof="0" dirty="0">
                <a:ln>
                  <a:noFill/>
                </a:ln>
                <a:solidFill>
                  <a:prstClr val="black"/>
                </a:solidFill>
                <a:effectLst/>
                <a:uLnTx/>
                <a:uFillTx/>
                <a:latin typeface="Calibri"/>
                <a:ea typeface="+mn-ea"/>
                <a:cs typeface="+mn-cs"/>
              </a:rPr>
              <a:t>, </a:t>
            </a:r>
          </a:p>
          <a:p>
            <a:pPr marL="800100" marR="0" lvl="1" indent="-342900" algn="just" defTabSz="457200" rtl="0" eaLnBrk="1" fontAlgn="base" latinLnBrk="0" hangingPunct="1">
              <a:lnSpc>
                <a:spcPct val="150000"/>
              </a:lnSpc>
              <a:spcBef>
                <a:spcPct val="0"/>
              </a:spcBef>
              <a:spcAft>
                <a:spcPct val="0"/>
              </a:spcAft>
              <a:buClrTx/>
              <a:buSzTx/>
              <a:buFont typeface="Wingdings" pitchFamily="2" charset="2"/>
              <a:buChar char="§"/>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Rainwater collection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is</a:t>
            </a:r>
            <a:r>
              <a:rPr kumimoji="0" lang="fr-FR" sz="2000" b="0" i="0" u="none" strike="noStrike" kern="1200" cap="none" spc="0" normalizeH="0" baseline="0" noProof="0" dirty="0">
                <a:ln>
                  <a:noFill/>
                </a:ln>
                <a:solidFill>
                  <a:prstClr val="black"/>
                </a:solidFill>
                <a:effectLst/>
                <a:uLnTx/>
                <a:uFillTx/>
                <a:latin typeface="Calibri"/>
                <a:ea typeface="+mn-ea"/>
                <a:cs typeface="+mn-cs"/>
              </a:rPr>
              <a:t>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present</a:t>
            </a:r>
            <a:r>
              <a:rPr kumimoji="0" lang="fr-FR" sz="2000" b="0" i="0" u="none" strike="noStrike" kern="1200" cap="none" spc="0" normalizeH="0" baseline="0" noProof="0" dirty="0">
                <a:ln>
                  <a:noFill/>
                </a:ln>
                <a:solidFill>
                  <a:prstClr val="black"/>
                </a:solidFill>
                <a:effectLst/>
                <a:uLnTx/>
                <a:uFillTx/>
                <a:latin typeface="Calibri"/>
                <a:ea typeface="+mn-ea"/>
                <a:cs typeface="+mn-cs"/>
              </a:rPr>
              <a:t> on all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three</a:t>
            </a:r>
            <a:r>
              <a:rPr kumimoji="0" lang="fr-FR" sz="2000" b="0" i="0" u="none" strike="noStrike" kern="1200" cap="none" spc="0" normalizeH="0" baseline="0" noProof="0" dirty="0">
                <a:ln>
                  <a:noFill/>
                </a:ln>
                <a:solidFill>
                  <a:prstClr val="black"/>
                </a:solidFill>
                <a:effectLst/>
                <a:uLnTx/>
                <a:uFillTx/>
                <a:latin typeface="Calibri"/>
                <a:ea typeface="+mn-ea"/>
                <a:cs typeface="+mn-cs"/>
              </a:rPr>
              <a:t>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islands</a:t>
            </a:r>
            <a:r>
              <a:rPr kumimoji="0" lang="fr-FR" sz="2000" b="0" i="0" u="none" strike="noStrike" kern="1200" cap="none" spc="0" normalizeH="0" baseline="0" noProof="0" dirty="0">
                <a:ln>
                  <a:noFill/>
                </a:ln>
                <a:solidFill>
                  <a:prstClr val="black"/>
                </a:solidFill>
                <a:effectLst/>
                <a:uLnTx/>
                <a:uFillTx/>
                <a:latin typeface="Calibri"/>
                <a:ea typeface="+mn-ea"/>
                <a:cs typeface="+mn-cs"/>
              </a:rPr>
              <a:t>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with</a:t>
            </a:r>
            <a:r>
              <a:rPr kumimoji="0" lang="fr-FR" sz="2000" b="0" i="0" u="none" strike="noStrike" kern="1200" cap="none" spc="0" normalizeH="0" baseline="0" noProof="0" dirty="0">
                <a:ln>
                  <a:noFill/>
                </a:ln>
                <a:solidFill>
                  <a:prstClr val="black"/>
                </a:solidFill>
                <a:effectLst/>
                <a:uLnTx/>
                <a:uFillTx/>
                <a:latin typeface="Calibri"/>
                <a:ea typeface="+mn-ea"/>
                <a:cs typeface="+mn-cs"/>
              </a:rPr>
              <a:t> an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average</a:t>
            </a:r>
            <a:r>
              <a:rPr kumimoji="0" lang="fr-FR" sz="2000" b="0" i="0" u="none" strike="noStrike" kern="1200" cap="none" spc="0" normalizeH="0" baseline="0" noProof="0" dirty="0">
                <a:ln>
                  <a:noFill/>
                </a:ln>
                <a:solidFill>
                  <a:prstClr val="black"/>
                </a:solidFill>
                <a:effectLst/>
                <a:uLnTx/>
                <a:uFillTx/>
                <a:latin typeface="Calibri"/>
                <a:ea typeface="+mn-ea"/>
                <a:cs typeface="+mn-cs"/>
              </a:rPr>
              <a:t>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annual</a:t>
            </a:r>
            <a:r>
              <a:rPr kumimoji="0" lang="fr-FR" sz="2000" b="0" i="0" u="none" strike="noStrike" kern="1200" cap="none" spc="0" normalizeH="0" baseline="0" noProof="0" dirty="0">
                <a:ln>
                  <a:noFill/>
                </a:ln>
                <a:solidFill>
                  <a:prstClr val="black"/>
                </a:solidFill>
                <a:effectLst/>
                <a:uLnTx/>
                <a:uFillTx/>
                <a:latin typeface="Calibri"/>
                <a:ea typeface="+mn-ea"/>
                <a:cs typeface="+mn-cs"/>
              </a:rPr>
              <a:t>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potential</a:t>
            </a:r>
            <a:r>
              <a:rPr kumimoji="0" lang="fr-FR" sz="2000" b="0" i="0" u="none" strike="noStrike" kern="1200" cap="none" spc="0" normalizeH="0" baseline="0" noProof="0" dirty="0">
                <a:ln>
                  <a:noFill/>
                </a:ln>
                <a:solidFill>
                  <a:prstClr val="black"/>
                </a:solidFill>
                <a:effectLst/>
                <a:uLnTx/>
                <a:uFillTx/>
                <a:latin typeface="Calibri"/>
                <a:ea typeface="+mn-ea"/>
                <a:cs typeface="+mn-cs"/>
              </a:rPr>
              <a:t> of 1.5m3/m2 of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catchment</a:t>
            </a:r>
            <a:r>
              <a:rPr kumimoji="0" lang="fr-FR" sz="2000" b="0" i="0" u="none" strike="noStrike" kern="1200" cap="none" spc="0" normalizeH="0" baseline="0" noProof="0" dirty="0">
                <a:ln>
                  <a:noFill/>
                </a:ln>
                <a:solidFill>
                  <a:prstClr val="black"/>
                </a:solidFill>
                <a:effectLst/>
                <a:uLnTx/>
                <a:uFillTx/>
                <a:latin typeface="Calibri"/>
                <a:ea typeface="+mn-ea"/>
                <a:cs typeface="+mn-cs"/>
              </a:rPr>
              <a:t> area,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which</a:t>
            </a:r>
            <a:r>
              <a:rPr kumimoji="0" lang="fr-FR" sz="2000" b="0" i="0" u="none" strike="noStrike" kern="1200" cap="none" spc="0" normalizeH="0" baseline="0" noProof="0" dirty="0">
                <a:ln>
                  <a:noFill/>
                </a:ln>
                <a:solidFill>
                  <a:prstClr val="black"/>
                </a:solidFill>
                <a:effectLst/>
                <a:uLnTx/>
                <a:uFillTx/>
                <a:latin typeface="Calibri"/>
                <a:ea typeface="+mn-ea"/>
                <a:cs typeface="+mn-cs"/>
              </a:rPr>
              <a:t> can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reach</a:t>
            </a:r>
            <a:r>
              <a:rPr kumimoji="0" lang="fr-FR" sz="2000" b="0" i="0" u="none" strike="noStrike" kern="1200" cap="none" spc="0" normalizeH="0" baseline="0" noProof="0" dirty="0">
                <a:ln>
                  <a:noFill/>
                </a:ln>
                <a:solidFill>
                  <a:prstClr val="black"/>
                </a:solidFill>
                <a:effectLst/>
                <a:uLnTx/>
                <a:uFillTx/>
                <a:latin typeface="Calibri"/>
                <a:ea typeface="+mn-ea"/>
                <a:cs typeface="+mn-cs"/>
              </a:rPr>
              <a:t> 4.8m3/m2 in the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southwest</a:t>
            </a:r>
            <a:r>
              <a:rPr kumimoji="0" lang="fr-FR" sz="2000" b="0" i="0" u="none" strike="noStrike" kern="1200" cap="none" spc="0" normalizeH="0" baseline="0" noProof="0" dirty="0">
                <a:ln>
                  <a:noFill/>
                </a:ln>
                <a:solidFill>
                  <a:prstClr val="black"/>
                </a:solidFill>
                <a:effectLst/>
                <a:uLnTx/>
                <a:uFillTx/>
                <a:latin typeface="Calibri"/>
                <a:ea typeface="+mn-ea"/>
                <a:cs typeface="+mn-cs"/>
              </a:rPr>
              <a:t> of Grande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Comore</a:t>
            </a:r>
            <a:endParaRPr kumimoji="0" lang="fr-FR" altLang="fr-KM"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4" name="ZoneTexte 3">
            <a:extLst>
              <a:ext uri="{FF2B5EF4-FFF2-40B4-BE49-F238E27FC236}">
                <a16:creationId xmlns:a16="http://schemas.microsoft.com/office/drawing/2014/main" id="{6F8136DE-371B-A50D-EAB7-9A7DB415501C}"/>
              </a:ext>
            </a:extLst>
          </p:cNvPr>
          <p:cNvSpPr txBox="1"/>
          <p:nvPr/>
        </p:nvSpPr>
        <p:spPr>
          <a:xfrm>
            <a:off x="0" y="4265162"/>
            <a:ext cx="10609401" cy="1938992"/>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The water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sector</a:t>
            </a:r>
            <a:r>
              <a:rPr kumimoji="0" lang="fr-FR" sz="2000" b="0" i="0" u="none" strike="noStrike" kern="1200" cap="none" spc="0" normalizeH="0" baseline="0" noProof="0" dirty="0">
                <a:ln>
                  <a:noFill/>
                </a:ln>
                <a:solidFill>
                  <a:prstClr val="black"/>
                </a:solidFill>
                <a:effectLst/>
                <a:uLnTx/>
                <a:uFillTx/>
                <a:latin typeface="Calibri"/>
                <a:ea typeface="+mn-ea"/>
                <a:cs typeface="+mn-cs"/>
              </a:rPr>
              <a:t>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is</a:t>
            </a:r>
            <a:r>
              <a:rPr kumimoji="0" lang="fr-FR" sz="2000" b="0" i="0" u="none" strike="noStrike" kern="1200" cap="none" spc="0" normalizeH="0" baseline="0" noProof="0" dirty="0">
                <a:ln>
                  <a:noFill/>
                </a:ln>
                <a:solidFill>
                  <a:prstClr val="black"/>
                </a:solidFill>
                <a:effectLst/>
                <a:uLnTx/>
                <a:uFillTx/>
                <a:latin typeface="Calibri"/>
                <a:ea typeface="+mn-ea"/>
                <a:cs typeface="+mn-cs"/>
              </a:rPr>
              <a:t>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vulnerable</a:t>
            </a:r>
            <a:r>
              <a:rPr kumimoji="0" lang="fr-FR" sz="2000" b="0" i="0" u="none" strike="noStrike" kern="1200" cap="none" spc="0" normalizeH="0" baseline="0" noProof="0" dirty="0">
                <a:ln>
                  <a:noFill/>
                </a:ln>
                <a:solidFill>
                  <a:prstClr val="black"/>
                </a:solidFill>
                <a:effectLst/>
                <a:uLnTx/>
                <a:uFillTx/>
                <a:latin typeface="Calibri"/>
                <a:ea typeface="+mn-ea"/>
                <a:cs typeface="+mn-cs"/>
              </a:rPr>
              <a:t> due to: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Low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rainfall</a:t>
            </a:r>
            <a:r>
              <a:rPr kumimoji="0" lang="fr-FR" sz="2000" b="0" i="0" u="none" strike="noStrike" kern="1200" cap="none" spc="0" normalizeH="0" baseline="0" noProof="0" dirty="0">
                <a:ln>
                  <a:noFill/>
                </a:ln>
                <a:solidFill>
                  <a:prstClr val="black"/>
                </a:solidFill>
                <a:effectLst/>
                <a:uLnTx/>
                <a:uFillTx/>
                <a:latin typeface="Calibri"/>
                <a:ea typeface="+mn-ea"/>
                <a:cs typeface="+mn-cs"/>
              </a:rPr>
              <a:t> in certain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regions</a:t>
            </a:r>
            <a:endParaRPr kumimoji="0" lang="fr-FR" sz="20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Negative</a:t>
            </a:r>
            <a:r>
              <a:rPr kumimoji="0" lang="fr-FR" sz="2000" b="0" i="0" u="none" strike="noStrike" kern="1200" cap="none" spc="0" normalizeH="0" baseline="0" noProof="0" dirty="0">
                <a:ln>
                  <a:noFill/>
                </a:ln>
                <a:solidFill>
                  <a:prstClr val="black"/>
                </a:solidFill>
                <a:effectLst/>
                <a:uLnTx/>
                <a:uFillTx/>
                <a:latin typeface="Calibri"/>
                <a:ea typeface="+mn-ea"/>
                <a:cs typeface="+mn-cs"/>
              </a:rPr>
              <a:t> impacts of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human</a:t>
            </a:r>
            <a:r>
              <a:rPr kumimoji="0" lang="fr-FR" sz="2000" b="0" i="0" u="none" strike="noStrike" kern="1200" cap="none" spc="0" normalizeH="0" baseline="0" noProof="0" dirty="0">
                <a:ln>
                  <a:noFill/>
                </a:ln>
                <a:solidFill>
                  <a:prstClr val="black"/>
                </a:solidFill>
                <a:effectLst/>
                <a:uLnTx/>
                <a:uFillTx/>
                <a:latin typeface="Calibri"/>
                <a:ea typeface="+mn-ea"/>
                <a:cs typeface="+mn-cs"/>
              </a:rPr>
              <a:t>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activities</a:t>
            </a:r>
            <a:r>
              <a:rPr kumimoji="0" lang="fr-FR" sz="2000" b="0" i="0" u="none" strike="noStrike" kern="1200" cap="none" spc="0" normalizeH="0" baseline="0" noProof="0" dirty="0">
                <a:ln>
                  <a:noFill/>
                </a:ln>
                <a:solidFill>
                  <a:prstClr val="black"/>
                </a:solidFill>
                <a:effectLst/>
                <a:uLnTx/>
                <a:uFillTx/>
                <a:latin typeface="Calibri"/>
                <a:ea typeface="+mn-ea"/>
                <a:cs typeface="+mn-cs"/>
              </a:rPr>
              <a:t>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overexploitation</a:t>
            </a:r>
            <a:r>
              <a:rPr kumimoji="0" lang="fr-FR" sz="2000" b="0" i="0" u="none" strike="noStrike" kern="1200" cap="none" spc="0" normalizeH="0" baseline="0" noProof="0" dirty="0">
                <a:ln>
                  <a:noFill/>
                </a:ln>
                <a:solidFill>
                  <a:prstClr val="black"/>
                </a:solidFill>
                <a:effectLst/>
                <a:uLnTx/>
                <a:uFillTx/>
                <a:latin typeface="Calibri"/>
                <a:ea typeface="+mn-ea"/>
                <a:cs typeface="+mn-cs"/>
              </a:rPr>
              <a:t>, pollution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from</a:t>
            </a:r>
            <a:r>
              <a:rPr kumimoji="0" lang="fr-FR" sz="2000" b="0" i="0" u="none" strike="noStrike" kern="1200" cap="none" spc="0" normalizeH="0" baseline="0" noProof="0" dirty="0">
                <a:ln>
                  <a:noFill/>
                </a:ln>
                <a:solidFill>
                  <a:prstClr val="black"/>
                </a:solidFill>
                <a:effectLst/>
                <a:uLnTx/>
                <a:uFillTx/>
                <a:latin typeface="Calibri"/>
                <a:ea typeface="+mn-ea"/>
                <a:cs typeface="+mn-cs"/>
              </a:rPr>
              <a:t>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domestic</a:t>
            </a:r>
            <a:r>
              <a:rPr kumimoji="0" lang="fr-FR" sz="2000" b="0" i="0" u="none" strike="noStrike" kern="1200" cap="none" spc="0" normalizeH="0" baseline="0" noProof="0" dirty="0">
                <a:ln>
                  <a:noFill/>
                </a:ln>
                <a:solidFill>
                  <a:prstClr val="black"/>
                </a:solidFill>
                <a:effectLst/>
                <a:uLnTx/>
                <a:uFillTx/>
                <a:latin typeface="Calibri"/>
                <a:ea typeface="+mn-ea"/>
                <a:cs typeface="+mn-cs"/>
              </a:rPr>
              <a:t> and agricultural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wastewater</a:t>
            </a:r>
            <a:r>
              <a:rPr kumimoji="0" lang="fr-FR" sz="2000" b="0" i="0" u="none" strike="noStrike" kern="1200" cap="none" spc="0" normalizeH="0" baseline="0" noProof="0" dirty="0">
                <a:ln>
                  <a:noFill/>
                </a:ln>
                <a:solidFill>
                  <a:prstClr val="black"/>
                </a:solidFill>
                <a:effectLst/>
                <a:uLnTx/>
                <a:uFillTx/>
                <a:latin typeface="Calibri"/>
                <a:ea typeface="+mn-ea"/>
                <a:cs typeface="+mn-cs"/>
              </a:rPr>
              <a:t>,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deforestation</a:t>
            </a:r>
            <a:r>
              <a:rPr kumimoji="0" lang="fr-FR" sz="2000" b="0" i="0" u="none" strike="noStrike" kern="1200" cap="none" spc="0" normalizeH="0" baseline="0" noProof="0" dirty="0">
                <a:ln>
                  <a:noFill/>
                </a:ln>
                <a:solidFill>
                  <a:prstClr val="black"/>
                </a:solidFill>
                <a:effectLst/>
                <a:uLnTx/>
                <a:uFillTx/>
                <a:latin typeface="Calibri"/>
                <a:ea typeface="+mn-ea"/>
                <a:cs typeface="+mn-cs"/>
              </a:rPr>
              <a:t> in </a:t>
            </a:r>
            <a:r>
              <a:rPr kumimoji="0" lang="fr-FR" sz="2000" b="0" i="0" u="none" strike="noStrike" kern="1200" cap="none" spc="0" normalizeH="0" baseline="0" noProof="0" dirty="0" err="1">
                <a:ln>
                  <a:noFill/>
                </a:ln>
                <a:solidFill>
                  <a:prstClr val="black"/>
                </a:solidFill>
                <a:effectLst/>
                <a:uLnTx/>
                <a:uFillTx/>
                <a:latin typeface="Calibri"/>
                <a:ea typeface="+mn-ea"/>
                <a:cs typeface="+mn-cs"/>
              </a:rPr>
              <a:t>watersheds</a:t>
            </a:r>
            <a:r>
              <a:rPr kumimoji="0" lang="fr-FR" sz="20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386199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DF334E51-4C02-6BAC-E620-772F6FD8431B}"/>
              </a:ext>
            </a:extLst>
          </p:cNvPr>
          <p:cNvSpPr>
            <a:spLocks noChangeArrowheads="1"/>
          </p:cNvSpPr>
          <p:nvPr/>
        </p:nvSpPr>
        <p:spPr bwMode="auto">
          <a:xfrm>
            <a:off x="4137025" y="3589338"/>
            <a:ext cx="6772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285750" marR="0" lvl="0" indent="-285750" algn="just" defTabSz="457200" rtl="0" eaLnBrk="1" fontAlgn="ctr" latinLnBrk="0" hangingPunct="1">
              <a:lnSpc>
                <a:spcPct val="100000"/>
              </a:lnSpc>
              <a:spcBef>
                <a:spcPct val="0"/>
              </a:spcBef>
              <a:spcAft>
                <a:spcPct val="0"/>
              </a:spcAft>
              <a:buClrTx/>
              <a:buSzTx/>
              <a:buFont typeface="Wingdings" panose="05000000000000000000" pitchFamily="2" charset="2"/>
              <a:buChar char="q"/>
              <a:tabLst/>
              <a:defRPr/>
            </a:pPr>
            <a:endParaRPr kumimoji="0" lang="fr-KM" altLang="fr-KM" sz="16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p:txBody>
      </p:sp>
      <p:sp>
        <p:nvSpPr>
          <p:cNvPr id="6147" name="Rectangle 6">
            <a:extLst>
              <a:ext uri="{FF2B5EF4-FFF2-40B4-BE49-F238E27FC236}">
                <a16:creationId xmlns:a16="http://schemas.microsoft.com/office/drawing/2014/main" id="{BD7EB372-82EC-9646-FA9C-77801EF19C39}"/>
              </a:ext>
            </a:extLst>
          </p:cNvPr>
          <p:cNvSpPr>
            <a:spLocks noChangeArrowheads="1"/>
          </p:cNvSpPr>
          <p:nvPr/>
        </p:nvSpPr>
        <p:spPr bwMode="auto">
          <a:xfrm>
            <a:off x="3981450" y="4732338"/>
            <a:ext cx="6772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285750" marR="0" lvl="0" indent="-285750" algn="just" defTabSz="457200" rtl="0" eaLnBrk="1" fontAlgn="ctr" latinLnBrk="0" hangingPunct="1">
              <a:lnSpc>
                <a:spcPct val="100000"/>
              </a:lnSpc>
              <a:spcBef>
                <a:spcPct val="0"/>
              </a:spcBef>
              <a:spcAft>
                <a:spcPct val="0"/>
              </a:spcAft>
              <a:buClrTx/>
              <a:buSzTx/>
              <a:buFont typeface="Wingdings" panose="05000000000000000000" pitchFamily="2" charset="2"/>
              <a:buChar char="q"/>
              <a:tabLst/>
              <a:defRPr/>
            </a:pPr>
            <a:endParaRPr kumimoji="0" lang="fr-KM" altLang="fr-KM" sz="16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p:txBody>
      </p:sp>
      <p:sp>
        <p:nvSpPr>
          <p:cNvPr id="6148" name="Rectangle 7">
            <a:extLst>
              <a:ext uri="{FF2B5EF4-FFF2-40B4-BE49-F238E27FC236}">
                <a16:creationId xmlns:a16="http://schemas.microsoft.com/office/drawing/2014/main" id="{22D92A71-855F-5742-2F02-6F5F94F3AB99}"/>
              </a:ext>
            </a:extLst>
          </p:cNvPr>
          <p:cNvSpPr>
            <a:spLocks noChangeArrowheads="1"/>
          </p:cNvSpPr>
          <p:nvPr/>
        </p:nvSpPr>
        <p:spPr bwMode="auto">
          <a:xfrm>
            <a:off x="2928938" y="5614988"/>
            <a:ext cx="7805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285750" marR="0" lvl="0" indent="-285750" algn="just" defTabSz="457200" rtl="0" eaLnBrk="1" fontAlgn="ctr" latinLnBrk="0" hangingPunct="1">
              <a:lnSpc>
                <a:spcPct val="100000"/>
              </a:lnSpc>
              <a:spcBef>
                <a:spcPct val="0"/>
              </a:spcBef>
              <a:spcAft>
                <a:spcPct val="0"/>
              </a:spcAft>
              <a:buClrTx/>
              <a:buSzTx/>
              <a:buFont typeface="Wingdings" panose="05000000000000000000" pitchFamily="2" charset="2"/>
              <a:buChar char="q"/>
              <a:tabLst/>
              <a:defRPr/>
            </a:pPr>
            <a:endParaRPr kumimoji="0" lang="fr-KM" altLang="fr-KM" sz="16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p:txBody>
      </p:sp>
      <p:sp>
        <p:nvSpPr>
          <p:cNvPr id="6149" name="Rectangle 10">
            <a:extLst>
              <a:ext uri="{FF2B5EF4-FFF2-40B4-BE49-F238E27FC236}">
                <a16:creationId xmlns:a16="http://schemas.microsoft.com/office/drawing/2014/main" id="{E4BB8610-FA9D-AEF7-4775-3FC591321054}"/>
              </a:ext>
            </a:extLst>
          </p:cNvPr>
          <p:cNvSpPr>
            <a:spLocks noChangeArrowheads="1"/>
          </p:cNvSpPr>
          <p:nvPr/>
        </p:nvSpPr>
        <p:spPr bwMode="auto">
          <a:xfrm>
            <a:off x="1163176" y="1072008"/>
            <a:ext cx="10787063" cy="399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257300" indent="-3429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342900" marR="0" lvl="0" indent="-342900" algn="l" defTabSz="457200" rtl="0" eaLnBrk="1" fontAlgn="base" latinLnBrk="0" hangingPunct="1">
              <a:lnSpc>
                <a:spcPct val="200000"/>
              </a:lnSpc>
              <a:spcBef>
                <a:spcPct val="0"/>
              </a:spcBef>
              <a:spcAft>
                <a:spcPct val="0"/>
              </a:spcAft>
              <a:buClrTx/>
              <a:buSzTx/>
              <a:buFont typeface="Wingdings" pitchFamily="2" charset="2"/>
              <a:buChar char="q"/>
              <a:tabLst/>
              <a:defRPr/>
            </a:pP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water </a:t>
            </a:r>
            <a:r>
              <a:rPr kumimoji="0" lang="fr-FR"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sector</a:t>
            </a: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fr-FR"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is</a:t>
            </a: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fr-FR"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vulnerable</a:t>
            </a: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due to: </a:t>
            </a:r>
          </a:p>
          <a:p>
            <a:pPr marL="808038" marR="0" lvl="0" indent="-338138" algn="l" defTabSz="457200" rtl="0" eaLnBrk="1" fontAlgn="base" latinLnBrk="0" hangingPunct="1">
              <a:lnSpc>
                <a:spcPct val="200000"/>
              </a:lnSpc>
              <a:spcBef>
                <a:spcPct val="0"/>
              </a:spcBef>
              <a:spcAft>
                <a:spcPct val="0"/>
              </a:spcAft>
              <a:buClrTx/>
              <a:buSzTx/>
              <a:buFont typeface="Wingdings" pitchFamily="2" charset="2"/>
              <a:buChar char="§"/>
              <a:tabLst/>
              <a:defRPr/>
            </a:pPr>
            <a:r>
              <a:rPr kumimoji="0" lang="fr-FR"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Traditional</a:t>
            </a: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practices </a:t>
            </a:r>
            <a:r>
              <a:rPr kumimoji="0" lang="fr-FR"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that</a:t>
            </a: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fr-FR"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generate</a:t>
            </a: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fr-FR"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biological</a:t>
            </a: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contamination</a:t>
            </a:r>
          </a:p>
          <a:p>
            <a:pPr marL="808038" marR="0" lvl="0" indent="-338138" algn="l" defTabSz="457200" rtl="0" eaLnBrk="1" fontAlgn="base" latinLnBrk="0" hangingPunct="1">
              <a:lnSpc>
                <a:spcPct val="200000"/>
              </a:lnSpc>
              <a:spcBef>
                <a:spcPct val="0"/>
              </a:spcBef>
              <a:spcAft>
                <a:spcPct val="0"/>
              </a:spcAft>
              <a:buClrTx/>
              <a:buSzTx/>
              <a:buFont typeface="Wingdings" pitchFamily="2" charset="2"/>
              <a:buChar char="§"/>
              <a:tabLst/>
              <a:defRPr/>
            </a:pPr>
            <a:r>
              <a:rPr kumimoji="0" lang="fr-FR" altLang="fr-KM"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Poor </a:t>
            </a:r>
            <a:r>
              <a:rPr kumimoji="0" lang="fr-FR"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waste</a:t>
            </a: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management</a:t>
            </a:r>
            <a:r>
              <a:rPr kumimoji="0" lang="fr-FR" altLang="fr-KM"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p>
          <a:p>
            <a:pPr marL="808038" marR="0" lvl="2" indent="-338138" algn="l" defTabSz="457200" rtl="0" eaLnBrk="1" fontAlgn="base" latinLnBrk="0" hangingPunct="1">
              <a:lnSpc>
                <a:spcPct val="200000"/>
              </a:lnSpc>
              <a:spcBef>
                <a:spcPct val="0"/>
              </a:spcBef>
              <a:spcAft>
                <a:spcPct val="0"/>
              </a:spcAft>
              <a:buClrTx/>
              <a:buSzTx/>
              <a:buFont typeface="Wingdings" pitchFamily="2" charset="2"/>
              <a:buChar char="§"/>
              <a:tabLst/>
              <a:defRPr/>
            </a:pPr>
            <a:r>
              <a:rPr kumimoji="0" lang="fr-FR" altLang="fr-KM"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Poor maintenance of water infrastructure</a:t>
            </a:r>
            <a:r>
              <a:rPr kumimoji="0" lang="fr-FR" altLang="fr-KM"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p>
          <a:p>
            <a:pPr marL="808038" marR="0" lvl="2" indent="-338138" algn="l" defTabSz="457200" rtl="0" eaLnBrk="1" fontAlgn="base" latinLnBrk="0" hangingPunct="1">
              <a:lnSpc>
                <a:spcPct val="200000"/>
              </a:lnSpc>
              <a:spcBef>
                <a:spcPct val="0"/>
              </a:spcBef>
              <a:spcAft>
                <a:spcPct val="0"/>
              </a:spcAft>
              <a:buClrTx/>
              <a:buSzTx/>
              <a:buFont typeface="Wingdings" pitchFamily="2" charset="2"/>
              <a:buChar char="§"/>
              <a:tabLst/>
              <a:defRPr/>
            </a:pPr>
            <a:r>
              <a:rPr kumimoji="0" lang="fr-FR" altLang="fr-KM"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Natural </a:t>
            </a:r>
            <a:r>
              <a:rPr kumimoji="0" lang="fr-FR"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disasters</a:t>
            </a: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(tsunami, </a:t>
            </a:r>
            <a:r>
              <a:rPr kumimoji="0" lang="fr-FR"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volcanic</a:t>
            </a: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fr-FR"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eruption</a:t>
            </a: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endParaRPr kumimoji="0" lang="fr-FR" altLang="fr-KM"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808038" marR="0" lvl="1" indent="-338138"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fr-FR"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Salinization</a:t>
            </a: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of </a:t>
            </a:r>
            <a:r>
              <a:rPr kumimoji="0" lang="fr-FR"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wells</a:t>
            </a: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due to water </a:t>
            </a:r>
            <a:r>
              <a:rPr kumimoji="0" lang="fr-FR"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rise</a:t>
            </a:r>
            <a:endPar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808038" marR="0" lvl="2" indent="-338138" algn="l" defTabSz="457200" rtl="0" eaLnBrk="1" fontAlgn="base" latinLnBrk="0" hangingPunct="1">
              <a:lnSpc>
                <a:spcPct val="200000"/>
              </a:lnSpc>
              <a:spcBef>
                <a:spcPct val="0"/>
              </a:spcBef>
              <a:spcAft>
                <a:spcPct val="0"/>
              </a:spcAft>
              <a:buClrTx/>
              <a:buSzTx/>
              <a:buFont typeface="Wingdings" pitchFamily="2" charset="2"/>
              <a:buChar char="§"/>
              <a:tabLst/>
              <a:defRPr/>
            </a:pPr>
            <a:r>
              <a:rPr kumimoji="0" lang="fr-FR" altLang="fr-KM"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Community </a:t>
            </a:r>
            <a:r>
              <a:rPr kumimoji="0" lang="fr-FR"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conflicts</a:t>
            </a: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(destruction of structures)."</a:t>
            </a:r>
            <a:endParaRPr kumimoji="0" lang="fr-FR" altLang="fr-KM" sz="2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sp>
        <p:nvSpPr>
          <p:cNvPr id="6150" name="ZoneTexte 2">
            <a:extLst>
              <a:ext uri="{FF2B5EF4-FFF2-40B4-BE49-F238E27FC236}">
                <a16:creationId xmlns:a16="http://schemas.microsoft.com/office/drawing/2014/main" id="{BDABED2D-BE2E-6F3B-5BD7-71DD5A44073E}"/>
              </a:ext>
            </a:extLst>
          </p:cNvPr>
          <p:cNvSpPr txBox="1">
            <a:spLocks noChangeArrowheads="1"/>
          </p:cNvSpPr>
          <p:nvPr/>
        </p:nvSpPr>
        <p:spPr bwMode="auto">
          <a:xfrm>
            <a:off x="-98844" y="503177"/>
            <a:ext cx="119348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KM" sz="2000" b="1" i="0" u="none" strike="noStrike" kern="1200" cap="none" spc="0" normalizeH="0" baseline="0" noProof="0" dirty="0">
                <a:ln>
                  <a:noFill/>
                </a:ln>
                <a:solidFill>
                  <a:srgbClr val="4F81BD"/>
                </a:solidFill>
                <a:effectLst/>
                <a:uLnTx/>
                <a:uFillTx/>
                <a:latin typeface="Trebuchet MS" panose="020B0603020202020204" pitchFamily="34" charset="0"/>
                <a:ea typeface="+mn-ea"/>
                <a:cs typeface="+mn-cs"/>
              </a:rPr>
              <a:t>I.</a:t>
            </a:r>
            <a:r>
              <a:rPr kumimoji="0" lang="fr-FR" sz="2000" b="1"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rPr>
              <a:t> BRIEF OVERVIEW OF THE WATER SECTOR IN COMOROS</a:t>
            </a:r>
            <a:r>
              <a:rPr kumimoji="0" lang="fr-FR" altLang="fr-KM" sz="1800" b="1"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rPr>
              <a:t> </a:t>
            </a:r>
            <a:r>
              <a:rPr kumimoji="0" lang="fr-FR" altLang="fr-KM" sz="1800" b="1" i="0" u="none" strike="noStrike" kern="1200" cap="none" spc="0" normalizeH="0" baseline="0" noProof="0" dirty="0">
                <a:ln>
                  <a:noFill/>
                </a:ln>
                <a:solidFill>
                  <a:srgbClr val="4F81BD"/>
                </a:solidFill>
                <a:effectLst/>
                <a:uLnTx/>
                <a:uFillTx/>
                <a:latin typeface="Trebuchet MS" panose="020B0603020202020204" pitchFamily="34" charset="0"/>
                <a:ea typeface="+mn-ea"/>
                <a:cs typeface="+mn-cs"/>
              </a:rPr>
              <a:t> </a:t>
            </a:r>
            <a:r>
              <a:rPr kumimoji="0" lang="fr-FR" altLang="fr-KM" sz="2000" b="1" i="0" u="none" strike="noStrike" kern="1200" cap="none" spc="0" normalizeH="0" baseline="0" noProof="0" dirty="0">
                <a:ln>
                  <a:noFill/>
                </a:ln>
                <a:solidFill>
                  <a:srgbClr val="4F81BD"/>
                </a:solidFill>
                <a:effectLst/>
                <a:uLnTx/>
                <a:uFillTx/>
                <a:latin typeface="Trebuchet MS" panose="020B0603020202020204" pitchFamily="34" charset="0"/>
                <a:ea typeface="+mn-ea"/>
                <a:cs typeface="+mn-cs"/>
              </a:rPr>
              <a:t>(Fin)</a:t>
            </a:r>
          </a:p>
        </p:txBody>
      </p:sp>
      <p:pic>
        <p:nvPicPr>
          <p:cNvPr id="6151" name="Image 3">
            <a:extLst>
              <a:ext uri="{FF2B5EF4-FFF2-40B4-BE49-F238E27FC236}">
                <a16:creationId xmlns:a16="http://schemas.microsoft.com/office/drawing/2014/main" id="{F047043D-D21E-AFF3-E212-A21A123CFB4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7163" y="6364288"/>
            <a:ext cx="120348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876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06" name="Rectangle 7205">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08"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10"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70" name="ZoneTexte 2">
            <a:extLst>
              <a:ext uri="{FF2B5EF4-FFF2-40B4-BE49-F238E27FC236}">
                <a16:creationId xmlns:a16="http://schemas.microsoft.com/office/drawing/2014/main" id="{EC5A4986-DBF4-85CD-8D04-58F6670664A8}"/>
              </a:ext>
            </a:extLst>
          </p:cNvPr>
          <p:cNvSpPr txBox="1">
            <a:spLocks noChangeArrowheads="1"/>
          </p:cNvSpPr>
          <p:nvPr/>
        </p:nvSpPr>
        <p:spPr bwMode="auto">
          <a:xfrm>
            <a:off x="4387515" y="233570"/>
            <a:ext cx="7164493" cy="8745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fr-KM" sz="2000" b="1" i="0" u="none" strike="noStrike" kern="1200" cap="none" spc="0" normalizeH="0" baseline="0" noProof="0" dirty="0">
                <a:ln>
                  <a:noFill/>
                </a:ln>
                <a:solidFill>
                  <a:srgbClr val="FFFF00"/>
                </a:solidFill>
                <a:effectLst/>
                <a:uLnTx/>
                <a:uFillTx/>
                <a:latin typeface="Trebuchet MS" panose="020B0603020202020204" pitchFamily="34" charset="0"/>
                <a:ea typeface="+mn-ea"/>
                <a:cs typeface="+mn-cs"/>
              </a:rPr>
              <a:t>II. </a:t>
            </a:r>
            <a:r>
              <a:rPr kumimoji="0" lang="fr-FR" sz="2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PRESENTATION OF THE NEW WATER CODE IN COMOROS </a:t>
            </a:r>
            <a:endParaRPr kumimoji="0" lang="fr-FR" sz="2000" b="0"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90000"/>
              </a:lnSpc>
              <a:spcBef>
                <a:spcPct val="0"/>
              </a:spcBef>
              <a:spcAft>
                <a:spcPts val="600"/>
              </a:spcAft>
              <a:buClrTx/>
              <a:buSzTx/>
              <a:buFontTx/>
              <a:buNone/>
              <a:tabLst/>
              <a:defRPr/>
            </a:pPr>
            <a:endParaRPr kumimoji="0" lang="en-US" altLang="fr-KM" sz="2000" b="1" i="0" u="none" strike="noStrike" kern="1200" cap="none" spc="0" normalizeH="0" baseline="0" noProof="0" dirty="0">
              <a:ln>
                <a:noFill/>
              </a:ln>
              <a:solidFill>
                <a:srgbClr val="FFFF00"/>
              </a:solidFill>
              <a:effectLst/>
              <a:uLnTx/>
              <a:uFillTx/>
              <a:latin typeface="Trebuchet MS" panose="020B0603020202020204" pitchFamily="34" charset="0"/>
              <a:ea typeface="+mn-ea"/>
              <a:cs typeface="+mn-cs"/>
            </a:endParaRPr>
          </a:p>
        </p:txBody>
      </p:sp>
      <p:pic>
        <p:nvPicPr>
          <p:cNvPr id="3" name="Image 2" descr="Une image contenant carte&#10;&#10;Description générée automatiquement">
            <a:extLst>
              <a:ext uri="{FF2B5EF4-FFF2-40B4-BE49-F238E27FC236}">
                <a16:creationId xmlns:a16="http://schemas.microsoft.com/office/drawing/2014/main" id="{03951DE8-9175-5240-7200-DDAC218717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0060" y="1797147"/>
            <a:ext cx="3425957" cy="3263224"/>
          </a:xfrm>
          <a:prstGeom prst="rect">
            <a:avLst/>
          </a:prstGeom>
        </p:spPr>
      </p:pic>
      <p:sp>
        <p:nvSpPr>
          <p:cNvPr id="4" name="ZoneTexte 3">
            <a:extLst>
              <a:ext uri="{FF2B5EF4-FFF2-40B4-BE49-F238E27FC236}">
                <a16:creationId xmlns:a16="http://schemas.microsoft.com/office/drawing/2014/main" id="{4D7F42A9-3629-B91C-11EB-A6DAE1896531}"/>
              </a:ext>
            </a:extLst>
          </p:cNvPr>
          <p:cNvSpPr txBox="1"/>
          <p:nvPr/>
        </p:nvSpPr>
        <p:spPr>
          <a:xfrm>
            <a:off x="4387515" y="1570383"/>
            <a:ext cx="7454959" cy="5054047"/>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"In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order</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to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address</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the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vulnerability</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of the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various</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components of the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Comorian</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water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sector</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the country has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adopted</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 new water code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after</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 long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participatory</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process of consultations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that</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received</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contributions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from</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all stakeholders in the water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sector</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state structures,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private</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sector</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and civil society.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The new water code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was</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adopted</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on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December</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28, 2020, and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then</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promulgated</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by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presidential</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decree</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on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January</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30, 2021.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This new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law</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on the water code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is</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innovative in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its</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provisions: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The conditions for effective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implementation</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of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integrated</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water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resource</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management and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their</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impact on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natural</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resources</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and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ecosystem</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The public, parapublic, and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private</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actors</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involved</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in water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resource</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management, as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well</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as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their</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respective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roles</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a:t>
            </a:r>
          </a:p>
        </p:txBody>
      </p:sp>
    </p:spTree>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06" name="Rectangle 7205">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08"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10"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70" name="ZoneTexte 2">
            <a:extLst>
              <a:ext uri="{FF2B5EF4-FFF2-40B4-BE49-F238E27FC236}">
                <a16:creationId xmlns:a16="http://schemas.microsoft.com/office/drawing/2014/main" id="{EC5A4986-DBF4-85CD-8D04-58F6670664A8}"/>
              </a:ext>
            </a:extLst>
          </p:cNvPr>
          <p:cNvSpPr txBox="1">
            <a:spLocks noChangeArrowheads="1"/>
          </p:cNvSpPr>
          <p:nvPr/>
        </p:nvSpPr>
        <p:spPr bwMode="auto">
          <a:xfrm>
            <a:off x="4384039" y="365126"/>
            <a:ext cx="7164493" cy="7064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fr-KM" sz="2000" b="1" i="0" u="none" strike="noStrike" kern="1200" cap="none" spc="0" normalizeH="0" baseline="0" noProof="0" dirty="0">
                <a:ln>
                  <a:noFill/>
                </a:ln>
                <a:solidFill>
                  <a:srgbClr val="FFFF00"/>
                </a:solidFill>
                <a:effectLst/>
                <a:uLnTx/>
                <a:uFillTx/>
                <a:latin typeface="Trebuchet MS" panose="020B0603020202020204" pitchFamily="34" charset="0"/>
                <a:ea typeface="+mn-ea"/>
                <a:cs typeface="+mn-cs"/>
              </a:rPr>
              <a:t>II. PRESENTATION DU NOUVEAU CODE DE L’EAU AUX COMORES (Suite et Fin)</a:t>
            </a:r>
          </a:p>
        </p:txBody>
      </p:sp>
      <p:pic>
        <p:nvPicPr>
          <p:cNvPr id="3" name="Image 2" descr="Une image contenant carte&#10;&#10;Description générée automatiquement">
            <a:extLst>
              <a:ext uri="{FF2B5EF4-FFF2-40B4-BE49-F238E27FC236}">
                <a16:creationId xmlns:a16="http://schemas.microsoft.com/office/drawing/2014/main" id="{03951DE8-9175-5240-7200-DDAC218717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0060" y="1797147"/>
            <a:ext cx="3425957" cy="3263224"/>
          </a:xfrm>
          <a:prstGeom prst="rect">
            <a:avLst/>
          </a:prstGeom>
        </p:spPr>
      </p:pic>
      <p:sp>
        <p:nvSpPr>
          <p:cNvPr id="4" name="ZoneTexte 3">
            <a:extLst>
              <a:ext uri="{FF2B5EF4-FFF2-40B4-BE49-F238E27FC236}">
                <a16:creationId xmlns:a16="http://schemas.microsoft.com/office/drawing/2014/main" id="{4D7F42A9-3629-B91C-11EB-A6DAE1896531}"/>
              </a:ext>
            </a:extLst>
          </p:cNvPr>
          <p:cNvSpPr txBox="1"/>
          <p:nvPr/>
        </p:nvSpPr>
        <p:spPr>
          <a:xfrm>
            <a:off x="4384216" y="1305133"/>
            <a:ext cx="7454959" cy="555286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Financing</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options for the water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sector</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for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knowledge</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planning, use, and protection of water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resources</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q"/>
              <a:tabLst/>
              <a:defRPr/>
            </a:pPr>
            <a:endPar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The obligation to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obtain</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prior</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authorization</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for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any</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form</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of exploitation of water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resources</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regardless</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of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their</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use and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means</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q"/>
              <a:tabLst/>
              <a:defRPr/>
            </a:pPr>
            <a:endPar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The water police,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which</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is</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now</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competent</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to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punish</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waste</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anarchic</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use of water,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any</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behavior</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likely</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to cause pollution of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resources</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and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any</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act</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that</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could</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compromise the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sustainable</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and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healthy</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management of water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resources</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The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various</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instruments and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tools</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for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integrated</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water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resource</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management.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These</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include</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planning and management instruments (master plans, water management plans...),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sustainable</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financing</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(GIRE taxes and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fees</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prevention</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and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repression</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of offenses (water police), as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well</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as monitoring and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evaluation</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periodic</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fr-FR" sz="18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evaluations</a:t>
            </a:r>
            <a:r>
              <a:rPr kumimoji="0" lang="fr-FR"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a:t>
            </a:r>
          </a:p>
        </p:txBody>
      </p:sp>
      <p:sp>
        <p:nvSpPr>
          <p:cNvPr id="2" name="ZoneTexte 1">
            <a:extLst>
              <a:ext uri="{FF2B5EF4-FFF2-40B4-BE49-F238E27FC236}">
                <a16:creationId xmlns:a16="http://schemas.microsoft.com/office/drawing/2014/main" id="{B9D9706E-F933-5A23-8C0A-4EB68675DE4B}"/>
              </a:ext>
            </a:extLst>
          </p:cNvPr>
          <p:cNvSpPr txBox="1"/>
          <p:nvPr/>
        </p:nvSpPr>
        <p:spPr>
          <a:xfrm>
            <a:off x="11654444" y="237744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KM"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66318586"/>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oneTexte 2">
            <a:extLst>
              <a:ext uri="{FF2B5EF4-FFF2-40B4-BE49-F238E27FC236}">
                <a16:creationId xmlns:a16="http://schemas.microsoft.com/office/drawing/2014/main" id="{D0D63C9A-B9F7-0921-9D9A-461DA4C54CA5}"/>
              </a:ext>
            </a:extLst>
          </p:cNvPr>
          <p:cNvSpPr txBox="1">
            <a:spLocks noChangeArrowheads="1"/>
          </p:cNvSpPr>
          <p:nvPr/>
        </p:nvSpPr>
        <p:spPr bwMode="auto">
          <a:xfrm>
            <a:off x="1236431" y="506068"/>
            <a:ext cx="100774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KM" sz="2000" b="1" i="0" u="none" strike="noStrike" kern="1200" cap="none" spc="0" normalizeH="0" baseline="0" noProof="0" dirty="0">
                <a:ln>
                  <a:noFill/>
                </a:ln>
                <a:solidFill>
                  <a:srgbClr val="4F81BD"/>
                </a:solidFill>
                <a:effectLst/>
                <a:uLnTx/>
                <a:uFillTx/>
                <a:latin typeface="Trebuchet MS" panose="020B0603020202020204" pitchFamily="34" charset="0"/>
                <a:ea typeface="+mn-ea"/>
                <a:cs typeface="+mn-cs"/>
              </a:rPr>
              <a:t>III. </a:t>
            </a:r>
            <a:r>
              <a:rPr kumimoji="0" lang="fr-FR" sz="2000" b="1" i="0" u="none" strike="noStrike" kern="1200" cap="none" spc="0" normalizeH="0" baseline="0" noProof="0" dirty="0">
                <a:ln>
                  <a:noFill/>
                </a:ln>
                <a:solidFill>
                  <a:srgbClr val="2E83C3"/>
                </a:solidFill>
                <a:effectLst/>
                <a:uLnTx/>
                <a:uFillTx/>
                <a:latin typeface="Times New Roman" panose="02020603050405020304" pitchFamily="18" charset="0"/>
                <a:ea typeface="+mn-ea"/>
                <a:cs typeface="Times New Roman" panose="02020603050405020304" pitchFamily="18" charset="0"/>
              </a:rPr>
              <a:t>INTEGRATION OF IWRM AND WASH IN THE COMORIAN WATER CODE</a:t>
            </a:r>
            <a:endPar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KM" sz="2000" b="1" i="0" u="none" strike="noStrike" kern="1200" cap="none" spc="0" normalizeH="0" baseline="0" noProof="0" dirty="0">
              <a:ln>
                <a:noFill/>
              </a:ln>
              <a:solidFill>
                <a:srgbClr val="4F81BD"/>
              </a:solidFill>
              <a:effectLst/>
              <a:uLnTx/>
              <a:uFillTx/>
              <a:latin typeface="Trebuchet MS" panose="020B0603020202020204" pitchFamily="34" charset="0"/>
              <a:ea typeface="+mn-ea"/>
              <a:cs typeface="+mn-cs"/>
            </a:endParaRPr>
          </a:p>
        </p:txBody>
      </p:sp>
      <p:sp>
        <p:nvSpPr>
          <p:cNvPr id="4" name="ZoneTexte 3">
            <a:extLst>
              <a:ext uri="{FF2B5EF4-FFF2-40B4-BE49-F238E27FC236}">
                <a16:creationId xmlns:a16="http://schemas.microsoft.com/office/drawing/2014/main" id="{EC846929-710C-A189-56CF-3D61AEF6D758}"/>
              </a:ext>
            </a:extLst>
          </p:cNvPr>
          <p:cNvSpPr txBox="1"/>
          <p:nvPr/>
        </p:nvSpPr>
        <p:spPr>
          <a:xfrm>
            <a:off x="385762" y="1213954"/>
            <a:ext cx="11420475" cy="47933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In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order</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to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contribute</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to the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achievement</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of SDG 6 in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Comoros</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Clean Water and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Sanitation</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the new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Comorian</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Water Code places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particular</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emphasis</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on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integrating</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GIRE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principles</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and WASH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guiding</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principles</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Thus</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the new Water Code proposes: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Integrated water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resources</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management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contributing</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to the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achievement</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of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sustainable</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development</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goals,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including</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the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reconciliation</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of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economic</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development</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equity</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environmental</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protection, and the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responsibility</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of the state to transmit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quality</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ecosystems</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to future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Comorian</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generations</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Regimes</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and conditions for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various</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uses of water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resources</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(agriculture and irrigation,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tourism</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environment</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and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sanitation</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industrial</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production, and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hydropower</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Avenues for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financing</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the water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sector</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for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knowledge</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planning,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utilization</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and protection of water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resources</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a:t>
            </a:r>
          </a:p>
        </p:txBody>
      </p:sp>
      <p:pic>
        <p:nvPicPr>
          <p:cNvPr id="8196" name="Image 6">
            <a:extLst>
              <a:ext uri="{FF2B5EF4-FFF2-40B4-BE49-F238E27FC236}">
                <a16:creationId xmlns:a16="http://schemas.microsoft.com/office/drawing/2014/main" id="{C3B2F9D5-C22B-DC5A-63C9-6B762873F83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375" y="6327775"/>
            <a:ext cx="1203325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oneTexte 2">
            <a:extLst>
              <a:ext uri="{FF2B5EF4-FFF2-40B4-BE49-F238E27FC236}">
                <a16:creationId xmlns:a16="http://schemas.microsoft.com/office/drawing/2014/main" id="{D0D63C9A-B9F7-0921-9D9A-461DA4C54CA5}"/>
              </a:ext>
            </a:extLst>
          </p:cNvPr>
          <p:cNvSpPr txBox="1">
            <a:spLocks noChangeArrowheads="1"/>
          </p:cNvSpPr>
          <p:nvPr/>
        </p:nvSpPr>
        <p:spPr bwMode="auto">
          <a:xfrm>
            <a:off x="1057274" y="760903"/>
            <a:ext cx="100774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KM" sz="2000" b="1" i="0" u="none" strike="noStrike" kern="1200" cap="none" spc="0" normalizeH="0" baseline="0" noProof="0" dirty="0">
                <a:ln>
                  <a:noFill/>
                </a:ln>
                <a:solidFill>
                  <a:srgbClr val="4F81BD"/>
                </a:solidFill>
                <a:effectLst/>
                <a:uLnTx/>
                <a:uFillTx/>
                <a:latin typeface="Trebuchet MS" panose="020B0603020202020204" pitchFamily="34" charset="0"/>
                <a:ea typeface="+mn-ea"/>
                <a:cs typeface="+mn-cs"/>
              </a:rPr>
              <a:t>III. INTEGRATION GIRE ET WASH DANS LE CODE DE L’EAU COMORIEN (Suite et Fin)</a:t>
            </a:r>
          </a:p>
        </p:txBody>
      </p:sp>
      <p:sp>
        <p:nvSpPr>
          <p:cNvPr id="4" name="ZoneTexte 3">
            <a:extLst>
              <a:ext uri="{FF2B5EF4-FFF2-40B4-BE49-F238E27FC236}">
                <a16:creationId xmlns:a16="http://schemas.microsoft.com/office/drawing/2014/main" id="{EC846929-710C-A189-56CF-3D61AEF6D758}"/>
              </a:ext>
            </a:extLst>
          </p:cNvPr>
          <p:cNvSpPr txBox="1"/>
          <p:nvPr/>
        </p:nvSpPr>
        <p:spPr>
          <a:xfrm>
            <a:off x="385762" y="1690139"/>
            <a:ext cx="11420475" cy="3170099"/>
          </a:xfrm>
          <a:prstGeom prst="rect">
            <a:avLst/>
          </a:prstGeom>
          <a:noFill/>
        </p:spPr>
        <p:txBody>
          <a:bodyPr>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Consideration</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given</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to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strengthening</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all water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resources</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governance</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functions</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through</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the clarification of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roles</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and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responsibilities</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of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different</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actors</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and institutions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involved</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in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managing</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these</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resources</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as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well</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as the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rights</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of populations in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terms</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of water and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sanitation</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including</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the right to water and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sanitation</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endPar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Rights</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and obligations of populations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regarding</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water and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sanitation</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endPar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Inclusion of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women</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youth</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and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other</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vulnerable</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groups in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decision-making</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processes</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all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levels</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in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activities</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to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protect</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and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develop</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water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resources</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and in the management of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hydraulic</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and </a:t>
            </a:r>
            <a:r>
              <a:rPr kumimoji="0" lang="fr-FR"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sanitation</a:t>
            </a:r>
            <a:r>
              <a:rPr kumimoji="0" lang="fr-FR"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infrastructure.</a:t>
            </a:r>
          </a:p>
        </p:txBody>
      </p:sp>
    </p:spTree>
    <p:extLst>
      <p:ext uri="{BB962C8B-B14F-4D97-AF65-F5344CB8AC3E}">
        <p14:creationId xmlns:p14="http://schemas.microsoft.com/office/powerpoint/2010/main" val="3382073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oneTexte 4">
            <a:extLst>
              <a:ext uri="{FF2B5EF4-FFF2-40B4-BE49-F238E27FC236}">
                <a16:creationId xmlns:a16="http://schemas.microsoft.com/office/drawing/2014/main" id="{B2FCAEE1-CD21-633E-B2D6-59752F000A76}"/>
              </a:ext>
            </a:extLst>
          </p:cNvPr>
          <p:cNvSpPr txBox="1">
            <a:spLocks noChangeArrowheads="1"/>
          </p:cNvSpPr>
          <p:nvPr/>
        </p:nvSpPr>
        <p:spPr bwMode="auto">
          <a:xfrm>
            <a:off x="357188" y="95250"/>
            <a:ext cx="114776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KM" sz="2000" b="1" i="0" u="none" strike="noStrike" kern="1200" cap="none" spc="0" normalizeH="0" baseline="0" noProof="0" dirty="0">
                <a:ln>
                  <a:noFill/>
                </a:ln>
                <a:solidFill>
                  <a:srgbClr val="2E83C3"/>
                </a:solidFill>
                <a:effectLst/>
                <a:uLnTx/>
                <a:uFillTx/>
                <a:latin typeface="Times New Roman" panose="02020603050405020304" pitchFamily="18" charset="0"/>
                <a:ea typeface="+mn-ea"/>
                <a:cs typeface="Times New Roman" panose="02020603050405020304" pitchFamily="18" charset="0"/>
              </a:rPr>
              <a:t>IV. </a:t>
            </a:r>
            <a:r>
              <a:rPr kumimoji="0" lang="fr-FR" sz="2000" b="1" i="0" u="none" strike="noStrike" kern="1200" cap="none" spc="0" normalizeH="0" baseline="0" noProof="0" dirty="0">
                <a:ln>
                  <a:noFill/>
                </a:ln>
                <a:solidFill>
                  <a:srgbClr val="2E83C3"/>
                </a:solidFill>
                <a:effectLst/>
                <a:uLnTx/>
                <a:uFillTx/>
                <a:latin typeface="Times New Roman" panose="02020603050405020304" pitchFamily="18" charset="0"/>
                <a:ea typeface="+mn-ea"/>
                <a:cs typeface="Times New Roman" panose="02020603050405020304" pitchFamily="18" charset="0"/>
              </a:rPr>
              <a:t>PERSPECTIVES FOR STRENGTHENING GIRE-WASH INTEGRATION IN THE NEW WATER REGULATION</a:t>
            </a:r>
            <a:endPar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KM" altLang="fr-KM"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 name="ZoneTexte 3">
            <a:extLst>
              <a:ext uri="{FF2B5EF4-FFF2-40B4-BE49-F238E27FC236}">
                <a16:creationId xmlns:a16="http://schemas.microsoft.com/office/drawing/2014/main" id="{ED5E5593-8A3B-72F9-8DB8-C50D890D06D2}"/>
              </a:ext>
            </a:extLst>
          </p:cNvPr>
          <p:cNvSpPr txBox="1"/>
          <p:nvPr/>
        </p:nvSpPr>
        <p:spPr>
          <a:xfrm>
            <a:off x="357187" y="1087189"/>
            <a:ext cx="11476038" cy="4524315"/>
          </a:xfrm>
          <a:prstGeom prst="rect">
            <a:avLst/>
          </a:prstGeom>
          <a:noFill/>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q"/>
              <a:tabLst/>
              <a:defRPr/>
            </a:pP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The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institutional</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anchoring</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and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operationalization</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of the new water code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rely</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endParaRPr>
          </a:p>
          <a:p>
            <a:pPr marL="757238" marR="0" lvl="0" indent="-2794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The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creation</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of a National Agency for Integrated Water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Resources</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Management (ANGR),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which</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will</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ensure</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"the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implementation</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of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integrated</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water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resources</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management" at the national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level</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a:t>
            </a:r>
          </a:p>
          <a:p>
            <a:pPr marL="757238" marR="0" lvl="0" indent="-27940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endParaRPr>
          </a:p>
          <a:p>
            <a:pPr marL="757238" marR="0" lvl="0" indent="-2794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The ANGR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is</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vested</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with</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scientific</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technical</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administrative and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research</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missions and "has the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competence</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to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mobilize</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parafiscal taxes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from</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users</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to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ensure</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sustainable</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financing</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of the water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sector</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in application of the user-payer and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polluter</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-payer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principles</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the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island</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level</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regional</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antennas</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are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created</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on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each</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island</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with</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competence</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over all the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island's</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basins and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coastal</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zones"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according</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to the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amendment</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a:t>
            </a:r>
            <a:r>
              <a:rPr kumimoji="0" lang="fr-FR"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Arial" panose="020B0604020202020204" pitchFamily="34" charset="0"/>
              </a:rPr>
              <a:t>introduced</a:t>
            </a:r>
            <a:r>
              <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 in the Commission.</a:t>
            </a:r>
          </a:p>
          <a:p>
            <a:pPr marL="757238" marR="0" lvl="0" indent="-27940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fr-F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endParaRPr>
          </a:p>
          <a:p>
            <a:pPr marL="757238" marR="0" lvl="0" indent="-2794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The </a:t>
            </a:r>
            <a:r>
              <a:rPr kumimoji="0" lang="fr-FR" sz="1800" b="1" i="0" u="none" strike="noStrike" kern="1200" cap="none" spc="0" normalizeH="0" baseline="0" noProof="0" dirty="0" err="1">
                <a:ln>
                  <a:noFill/>
                </a:ln>
                <a:solidFill>
                  <a:prstClr val="black"/>
                </a:solidFill>
                <a:effectLst/>
                <a:uLnTx/>
                <a:uFillTx/>
                <a:latin typeface="Calibri"/>
                <a:ea typeface="+mn-ea"/>
                <a:cs typeface="+mn-cs"/>
              </a:rPr>
              <a:t>role</a:t>
            </a:r>
            <a:r>
              <a:rPr kumimoji="0" lang="fr-FR" sz="1800" b="1" i="0" u="none" strike="noStrike" kern="1200" cap="none" spc="0" normalizeH="0" baseline="0" noProof="0" dirty="0">
                <a:ln>
                  <a:noFill/>
                </a:ln>
                <a:solidFill>
                  <a:prstClr val="black"/>
                </a:solidFill>
                <a:effectLst/>
                <a:uLnTx/>
                <a:uFillTx/>
                <a:latin typeface="Calibri"/>
                <a:ea typeface="+mn-ea"/>
                <a:cs typeface="+mn-cs"/>
              </a:rPr>
              <a:t> of territorial collectives in water </a:t>
            </a:r>
            <a:r>
              <a:rPr kumimoji="0" lang="fr-FR" sz="1800" b="1" i="0" u="none" strike="noStrike" kern="1200" cap="none" spc="0" normalizeH="0" baseline="0" noProof="0" dirty="0" err="1">
                <a:ln>
                  <a:noFill/>
                </a:ln>
                <a:solidFill>
                  <a:prstClr val="black"/>
                </a:solidFill>
                <a:effectLst/>
                <a:uLnTx/>
                <a:uFillTx/>
                <a:latin typeface="Calibri"/>
                <a:ea typeface="+mn-ea"/>
                <a:cs typeface="+mn-cs"/>
              </a:rPr>
              <a:t>resources</a:t>
            </a:r>
            <a:r>
              <a:rPr kumimoji="0" lang="fr-FR" sz="1800" b="1" i="0" u="none" strike="noStrike" kern="1200" cap="none" spc="0" normalizeH="0" baseline="0" noProof="0" dirty="0">
                <a:ln>
                  <a:noFill/>
                </a:ln>
                <a:solidFill>
                  <a:prstClr val="black"/>
                </a:solidFill>
                <a:effectLst/>
                <a:uLnTx/>
                <a:uFillTx/>
                <a:latin typeface="Calibri"/>
                <a:ea typeface="+mn-ea"/>
                <a:cs typeface="+mn-cs"/>
              </a:rPr>
              <a:t> management</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1214438" marR="0" lvl="1" indent="-2794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Under the new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law</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municipalities</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will</a:t>
            </a:r>
            <a:r>
              <a:rPr kumimoji="0" lang="fr-FR" sz="1800" b="0" i="0" u="none" strike="noStrike" kern="1200" cap="none" spc="0" normalizeH="0" baseline="0" noProof="0" dirty="0">
                <a:ln>
                  <a:noFill/>
                </a:ln>
                <a:solidFill>
                  <a:prstClr val="black"/>
                </a:solidFill>
                <a:effectLst/>
                <a:uLnTx/>
                <a:uFillTx/>
                <a:latin typeface="Calibri"/>
                <a:ea typeface="+mn-ea"/>
                <a:cs typeface="+mn-cs"/>
              </a:rPr>
              <a:t> have the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quality</a:t>
            </a:r>
            <a:r>
              <a:rPr kumimoji="0" lang="fr-FR" sz="1800" b="0" i="0" u="none" strike="noStrike" kern="1200" cap="none" spc="0" normalizeH="0" baseline="0" noProof="0" dirty="0">
                <a:ln>
                  <a:noFill/>
                </a:ln>
                <a:solidFill>
                  <a:prstClr val="black"/>
                </a:solidFill>
                <a:effectLst/>
                <a:uLnTx/>
                <a:uFillTx/>
                <a:latin typeface="Calibri"/>
                <a:ea typeface="+mn-ea"/>
                <a:cs typeface="+mn-cs"/>
              </a:rPr>
              <a:t> of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delegated</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project</a:t>
            </a:r>
            <a:r>
              <a:rPr kumimoji="0" lang="fr-FR" sz="1800" b="0" i="0" u="none" strike="noStrike" kern="1200" cap="none" spc="0" normalizeH="0" baseline="0" noProof="0" dirty="0">
                <a:ln>
                  <a:noFill/>
                </a:ln>
                <a:solidFill>
                  <a:prstClr val="black"/>
                </a:solidFill>
                <a:effectLst/>
                <a:uLnTx/>
                <a:uFillTx/>
                <a:latin typeface="Calibri"/>
                <a:ea typeface="+mn-ea"/>
                <a:cs typeface="+mn-cs"/>
              </a:rPr>
              <a:t> manager for the public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drinking</a:t>
            </a:r>
            <a:r>
              <a:rPr kumimoji="0" lang="fr-FR" sz="1800" b="0" i="0" u="none" strike="noStrike" kern="1200" cap="none" spc="0" normalizeH="0" baseline="0" noProof="0" dirty="0">
                <a:ln>
                  <a:noFill/>
                </a:ln>
                <a:solidFill>
                  <a:prstClr val="black"/>
                </a:solidFill>
                <a:effectLst/>
                <a:uLnTx/>
                <a:uFillTx/>
                <a:latin typeface="Calibri"/>
                <a:ea typeface="+mn-ea"/>
                <a:cs typeface="+mn-cs"/>
              </a:rPr>
              <a:t> water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supply</a:t>
            </a:r>
            <a:r>
              <a:rPr kumimoji="0" lang="fr-FR" sz="1800" b="0" i="0" u="none" strike="noStrike" kern="1200" cap="none" spc="0" normalizeH="0" baseline="0" noProof="0" dirty="0">
                <a:ln>
                  <a:noFill/>
                </a:ln>
                <a:solidFill>
                  <a:prstClr val="black"/>
                </a:solidFill>
                <a:effectLst/>
                <a:uLnTx/>
                <a:uFillTx/>
                <a:latin typeface="Calibri"/>
                <a:ea typeface="+mn-ea"/>
                <a:cs typeface="+mn-cs"/>
              </a:rPr>
              <a:t> service.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They</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entrust</a:t>
            </a:r>
            <a:r>
              <a:rPr kumimoji="0" lang="fr-FR" sz="1800" b="0" i="0" u="none" strike="noStrike" kern="1200" cap="none" spc="0" normalizeH="0" baseline="0" noProof="0" dirty="0">
                <a:ln>
                  <a:noFill/>
                </a:ln>
                <a:solidFill>
                  <a:prstClr val="black"/>
                </a:solidFill>
                <a:effectLst/>
                <a:uLnTx/>
                <a:uFillTx/>
                <a:latin typeface="Calibri"/>
                <a:ea typeface="+mn-ea"/>
                <a:cs typeface="+mn-cs"/>
              </a:rPr>
              <a:t> the management of the public distribution of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drinking</a:t>
            </a:r>
            <a:r>
              <a:rPr kumimoji="0" lang="fr-FR" sz="1800" b="0" i="0" u="none" strike="noStrike" kern="1200" cap="none" spc="0" normalizeH="0" baseline="0" noProof="0" dirty="0">
                <a:ln>
                  <a:noFill/>
                </a:ln>
                <a:solidFill>
                  <a:prstClr val="black"/>
                </a:solidFill>
                <a:effectLst/>
                <a:uLnTx/>
                <a:uFillTx/>
                <a:latin typeface="Calibri"/>
                <a:ea typeface="+mn-ea"/>
                <a:cs typeface="+mn-cs"/>
              </a:rPr>
              <a:t> water to the national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company</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responsible</a:t>
            </a:r>
            <a:r>
              <a:rPr kumimoji="0" lang="fr-FR" sz="1800" b="0" i="0" u="none" strike="noStrike" kern="1200" cap="none" spc="0" normalizeH="0" baseline="0" noProof="0" dirty="0">
                <a:ln>
                  <a:noFill/>
                </a:ln>
                <a:solidFill>
                  <a:prstClr val="black"/>
                </a:solidFill>
                <a:effectLst/>
                <a:uLnTx/>
                <a:uFillTx/>
                <a:latin typeface="Calibri"/>
                <a:ea typeface="+mn-ea"/>
                <a:cs typeface="+mn-cs"/>
              </a:rPr>
              <a:t> for water distribution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under</a:t>
            </a:r>
            <a:r>
              <a:rPr kumimoji="0" lang="fr-FR" sz="1800" b="0" i="0" u="none" strike="noStrike" kern="1200" cap="none" spc="0" normalizeH="0" baseline="0" noProof="0" dirty="0">
                <a:ln>
                  <a:noFill/>
                </a:ln>
                <a:solidFill>
                  <a:prstClr val="black"/>
                </a:solidFill>
                <a:effectLst/>
                <a:uLnTx/>
                <a:uFillTx/>
                <a:latin typeface="Calibri"/>
                <a:ea typeface="+mn-ea"/>
                <a:cs typeface="+mn-cs"/>
              </a:rPr>
              <a:t> the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current</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regulations</a:t>
            </a:r>
            <a:r>
              <a:rPr kumimoji="0" lang="fr-FR" sz="1800" b="0" i="0" u="none" strike="noStrike" kern="1200" cap="none" spc="0" normalizeH="0" baseline="0" noProof="0" dirty="0">
                <a:ln>
                  <a:noFill/>
                </a:ln>
                <a:solidFill>
                  <a:prstClr val="black"/>
                </a:solidFill>
                <a:effectLst/>
                <a:uLnTx/>
                <a:uFillTx/>
                <a:latin typeface="Calibri"/>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220" name="Image 6">
            <a:extLst>
              <a:ext uri="{FF2B5EF4-FFF2-40B4-BE49-F238E27FC236}">
                <a16:creationId xmlns:a16="http://schemas.microsoft.com/office/drawing/2014/main" id="{F36B7575-BD80-1405-697F-257670C814D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7163" y="6172200"/>
            <a:ext cx="1203483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F4982B-942E-4C91-A448-7F80CAEDF558}"/>
              </a:ext>
            </a:extLst>
          </p:cNvPr>
          <p:cNvSpPr>
            <a:spLocks noGrp="1"/>
          </p:cNvSpPr>
          <p:nvPr>
            <p:ph type="title"/>
          </p:nvPr>
        </p:nvSpPr>
        <p:spPr/>
        <p:txBody>
          <a:bodyPr/>
          <a:lstStyle/>
          <a:p>
            <a:endParaRPr lang="fr-KM"/>
          </a:p>
        </p:txBody>
      </p:sp>
      <p:sp>
        <p:nvSpPr>
          <p:cNvPr id="3" name="Espace réservé du contenu 2">
            <a:extLst>
              <a:ext uri="{FF2B5EF4-FFF2-40B4-BE49-F238E27FC236}">
                <a16:creationId xmlns:a16="http://schemas.microsoft.com/office/drawing/2014/main" id="{851AF85B-E579-4DF7-A1A9-83A917088F54}"/>
              </a:ext>
            </a:extLst>
          </p:cNvPr>
          <p:cNvSpPr>
            <a:spLocks noGrp="1"/>
          </p:cNvSpPr>
          <p:nvPr>
            <p:ph idx="1"/>
          </p:nvPr>
        </p:nvSpPr>
        <p:spPr/>
        <p:txBody>
          <a:bodyPr/>
          <a:lstStyle/>
          <a:p>
            <a:endParaRPr lang="fr-KM"/>
          </a:p>
        </p:txBody>
      </p:sp>
      <p:pic>
        <p:nvPicPr>
          <p:cNvPr id="4" name="Image 3" descr="PPT.jpg">
            <a:extLst>
              <a:ext uri="{FF2B5EF4-FFF2-40B4-BE49-F238E27FC236}">
                <a16:creationId xmlns:a16="http://schemas.microsoft.com/office/drawing/2014/main" id="{BA98BF0F-6E24-43E5-B938-2363CB74E6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6200"/>
            <a:ext cx="12192000" cy="6566327"/>
          </a:xfrm>
          <a:prstGeom prst="rect">
            <a:avLst/>
          </a:prstGeom>
        </p:spPr>
      </p:pic>
      <p:pic>
        <p:nvPicPr>
          <p:cNvPr id="7" name="Content Placeholder 4">
            <a:extLst>
              <a:ext uri="{FF2B5EF4-FFF2-40B4-BE49-F238E27FC236}">
                <a16:creationId xmlns:a16="http://schemas.microsoft.com/office/drawing/2014/main" id="{F29379AA-3C5B-6F6C-64F4-1BFD674242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46766" y="1762374"/>
            <a:ext cx="5181662" cy="3478205"/>
          </a:xfrm>
          <a:prstGeom prst="rect">
            <a:avLst/>
          </a:prstGeom>
          <a:effectLst/>
        </p:spPr>
      </p:pic>
      <p:grpSp>
        <p:nvGrpSpPr>
          <p:cNvPr id="8" name="Groupe 7">
            <a:extLst>
              <a:ext uri="{FF2B5EF4-FFF2-40B4-BE49-F238E27FC236}">
                <a16:creationId xmlns:a16="http://schemas.microsoft.com/office/drawing/2014/main" id="{FBFEB0BC-57B2-8C8E-7327-4F8B35883654}"/>
              </a:ext>
            </a:extLst>
          </p:cNvPr>
          <p:cNvGrpSpPr/>
          <p:nvPr/>
        </p:nvGrpSpPr>
        <p:grpSpPr>
          <a:xfrm>
            <a:off x="8990341" y="1917267"/>
            <a:ext cx="2833687" cy="3023466"/>
            <a:chOff x="-176212" y="1446215"/>
            <a:chExt cx="3334315" cy="3289659"/>
          </a:xfrm>
        </p:grpSpPr>
        <p:pic>
          <p:nvPicPr>
            <p:cNvPr id="9" name="Image 8">
              <a:extLst>
                <a:ext uri="{FF2B5EF4-FFF2-40B4-BE49-F238E27FC236}">
                  <a16:creationId xmlns:a16="http://schemas.microsoft.com/office/drawing/2014/main" id="{5C2CBCAF-E3BA-A454-81AA-BD05C76D91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6212" y="1446215"/>
              <a:ext cx="3334315" cy="3289659"/>
            </a:xfrm>
            <a:prstGeom prst="rect">
              <a:avLst/>
            </a:prstGeom>
          </p:spPr>
        </p:pic>
        <p:sp>
          <p:nvSpPr>
            <p:cNvPr id="10" name="Rectangle 9">
              <a:extLst>
                <a:ext uri="{FF2B5EF4-FFF2-40B4-BE49-F238E27FC236}">
                  <a16:creationId xmlns:a16="http://schemas.microsoft.com/office/drawing/2014/main" id="{8E1DD24D-1311-657C-FE68-EA76D0708727}"/>
                </a:ext>
              </a:extLst>
            </p:cNvPr>
            <p:cNvSpPr/>
            <p:nvPr/>
          </p:nvSpPr>
          <p:spPr>
            <a:xfrm>
              <a:off x="541827" y="2720800"/>
              <a:ext cx="1908736" cy="43533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a:ea typeface="+mn-ea"/>
                  <a:cs typeface="+mn-cs"/>
                </a:rPr>
                <a:t>Q &amp; A</a:t>
              </a:r>
              <a:endParaRPr kumimoji="0" lang="x-none" sz="2000" b="1" i="0" u="none" strike="noStrike" kern="1200" cap="none" spc="0" normalizeH="0" baseline="0" noProof="0" dirty="0">
                <a:ln>
                  <a:noFill/>
                </a:ln>
                <a:solidFill>
                  <a:srgbClr val="4F81BD"/>
                </a:solidFill>
                <a:effectLst/>
                <a:uLnTx/>
                <a:uFillTx/>
                <a:latin typeface="Arial Narrow"/>
                <a:ea typeface="+mn-ea"/>
                <a:cs typeface="+mn-cs"/>
              </a:endParaRPr>
            </a:p>
          </p:txBody>
        </p:sp>
      </p:grpSp>
      <p:sp>
        <p:nvSpPr>
          <p:cNvPr id="11" name="Rectangle 10">
            <a:extLst>
              <a:ext uri="{FF2B5EF4-FFF2-40B4-BE49-F238E27FC236}">
                <a16:creationId xmlns:a16="http://schemas.microsoft.com/office/drawing/2014/main" id="{B39320DF-D8EE-E3A3-9CA4-A3FAC6AC2C5B}"/>
              </a:ext>
            </a:extLst>
          </p:cNvPr>
          <p:cNvSpPr/>
          <p:nvPr/>
        </p:nvSpPr>
        <p:spPr>
          <a:xfrm>
            <a:off x="9633909" y="3159308"/>
            <a:ext cx="1622150" cy="4001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raditional Arabic" panose="020B0604020202020204" pitchFamily="18" charset="-78"/>
                <a:ea typeface="+mn-ea"/>
                <a:cs typeface="Traditional Arabic" panose="020B0604020202020204" pitchFamily="18" charset="-78"/>
              </a:rPr>
              <a:t>Q &amp; A</a:t>
            </a:r>
            <a:endParaRPr kumimoji="0" lang="x-none" sz="2000" b="1" i="0" u="none" strike="noStrike" kern="1200" cap="none" spc="0" normalizeH="0" baseline="0" noProof="0" dirty="0">
              <a:ln>
                <a:noFill/>
              </a:ln>
              <a:solidFill>
                <a:prstClr val="black"/>
              </a:solidFill>
              <a:effectLst/>
              <a:uLnTx/>
              <a:uFillTx/>
              <a:latin typeface="Traditional Arabic" panose="020B0604020202020204" pitchFamily="18" charset="-78"/>
              <a:ea typeface="+mn-ea"/>
              <a:cs typeface="Traditional Arabic" panose="020B0604020202020204" pitchFamily="18" charset="-78"/>
            </a:endParaRPr>
          </a:p>
        </p:txBody>
      </p:sp>
    </p:spTree>
    <p:extLst>
      <p:ext uri="{BB962C8B-B14F-4D97-AF65-F5344CB8AC3E}">
        <p14:creationId xmlns:p14="http://schemas.microsoft.com/office/powerpoint/2010/main" val="2018248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A047F-E622-B9FE-0705-85BA2D40D60E}"/>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latin typeface="+mj-lt"/>
                <a:cs typeface="Calibri Light"/>
              </a:rPr>
              <a:t>Case study 3</a:t>
            </a:r>
            <a:endParaRPr lang="en-US" sz="5400">
              <a:latin typeface="+mj-lt"/>
            </a:endParaRPr>
          </a:p>
        </p:txBody>
      </p:sp>
      <p:sp>
        <p:nvSpPr>
          <p:cNvPr id="4" name="Content Placeholder 2">
            <a:extLst>
              <a:ext uri="{FF2B5EF4-FFF2-40B4-BE49-F238E27FC236}">
                <a16:creationId xmlns:a16="http://schemas.microsoft.com/office/drawing/2014/main" id="{11FA6646-4B69-994C-7773-8C4FF7ECB3FA}"/>
              </a:ext>
            </a:extLst>
          </p:cNvPr>
          <p:cNvSpPr txBox="1">
            <a:spLocks/>
          </p:cNvSpPr>
          <p:nvPr/>
        </p:nvSpPr>
        <p:spPr>
          <a:xfrm>
            <a:off x="262393" y="3009575"/>
            <a:ext cx="10639425" cy="4572000"/>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b="0" i="0" kern="1200">
                <a:solidFill>
                  <a:schemeClr val="tx1"/>
                </a:solidFill>
                <a:latin typeface="KievitOT-Regular" panose="020B0504020101020102" pitchFamily="34" charset="77"/>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KievitOT-Regular" panose="020B0504020101020102" pitchFamily="34" charset="77"/>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KievitOT-Regular" panose="020B0504020101020102"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KievitOT-Regular" panose="020B0504020101020102"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KievitOT-Regular" panose="020B0504020101020102"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1">
                  <a:lumMod val="90000"/>
                  <a:lumOff val="10000"/>
                </a:schemeClr>
              </a:buClr>
              <a:buNone/>
            </a:pPr>
            <a:r>
              <a:rPr lang="en-SE" sz="3600">
                <a:solidFill>
                  <a:schemeClr val="tx1">
                    <a:lumMod val="90000"/>
                    <a:lumOff val="10000"/>
                  </a:schemeClr>
                </a:solidFill>
                <a:latin typeface="+mn-lt"/>
              </a:rPr>
              <a:t>Water Roadmaps (FAO)</a:t>
            </a:r>
            <a:endParaRPr lang="en-SE" sz="3600">
              <a:solidFill>
                <a:schemeClr val="tx1">
                  <a:lumMod val="90000"/>
                  <a:lumOff val="10000"/>
                </a:schemeClr>
              </a:solidFill>
              <a:latin typeface="+mn-lt"/>
              <a:cs typeface="Calibri"/>
            </a:endParaRPr>
          </a:p>
          <a:p>
            <a:pPr marL="0" indent="0">
              <a:buClr>
                <a:schemeClr val="tx1">
                  <a:lumMod val="90000"/>
                  <a:lumOff val="10000"/>
                </a:schemeClr>
              </a:buClr>
              <a:buFont typeface="Arial" panose="020B0604020202020204" pitchFamily="34" charset="0"/>
              <a:buNone/>
            </a:pPr>
            <a:endParaRPr lang="es-CO" sz="3600">
              <a:solidFill>
                <a:schemeClr val="tx1">
                  <a:lumMod val="90000"/>
                  <a:lumOff val="10000"/>
                </a:schemeClr>
              </a:solidFill>
              <a:latin typeface="+mn-lt"/>
              <a:cs typeface="Calibri"/>
            </a:endParaRPr>
          </a:p>
        </p:txBody>
      </p:sp>
    </p:spTree>
    <p:extLst>
      <p:ext uri="{BB962C8B-B14F-4D97-AF65-F5344CB8AC3E}">
        <p14:creationId xmlns:p14="http://schemas.microsoft.com/office/powerpoint/2010/main" val="2487961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B6B12-6DC8-8BDA-EBB3-A26DBA3B2370}"/>
              </a:ext>
            </a:extLst>
          </p:cNvPr>
          <p:cNvSpPr>
            <a:spLocks noGrp="1"/>
          </p:cNvSpPr>
          <p:nvPr>
            <p:ph type="ctrTitle"/>
          </p:nvPr>
        </p:nvSpPr>
        <p:spPr>
          <a:xfrm>
            <a:off x="858078" y="3255377"/>
            <a:ext cx="8052457" cy="2387600"/>
          </a:xfrm>
        </p:spPr>
        <p:txBody>
          <a:bodyPr/>
          <a:lstStyle/>
          <a:p>
            <a:r>
              <a:rPr lang="es-ES"/>
              <a:t>P</a:t>
            </a:r>
            <a:r>
              <a:rPr lang="en-SE" err="1"/>
              <a:t>resentation</a:t>
            </a:r>
            <a:r>
              <a:rPr lang="en-SE"/>
              <a:t> of the report </a:t>
            </a:r>
            <a:endParaRPr lang="en-US"/>
          </a:p>
        </p:txBody>
      </p:sp>
      <p:sp>
        <p:nvSpPr>
          <p:cNvPr id="3" name="Subtitle 2">
            <a:extLst>
              <a:ext uri="{FF2B5EF4-FFF2-40B4-BE49-F238E27FC236}">
                <a16:creationId xmlns:a16="http://schemas.microsoft.com/office/drawing/2014/main" id="{8B3870AB-8E17-659B-FC47-21F4F7D8258E}"/>
              </a:ext>
            </a:extLst>
          </p:cNvPr>
          <p:cNvSpPr>
            <a:spLocks noGrp="1"/>
          </p:cNvSpPr>
          <p:nvPr>
            <p:ph type="subTitle" idx="1"/>
          </p:nvPr>
        </p:nvSpPr>
        <p:spPr/>
        <p:txBody>
          <a:bodyPr>
            <a:normAutofit fontScale="85000" lnSpcReduction="20000"/>
          </a:bodyPr>
          <a:lstStyle/>
          <a:p>
            <a:r>
              <a:rPr lang="en-SE"/>
              <a:t>10min </a:t>
            </a:r>
            <a:endParaRPr lang="en-US"/>
          </a:p>
        </p:txBody>
      </p:sp>
    </p:spTree>
    <p:extLst>
      <p:ext uri="{BB962C8B-B14F-4D97-AF65-F5344CB8AC3E}">
        <p14:creationId xmlns:p14="http://schemas.microsoft.com/office/powerpoint/2010/main" val="1361146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AB28DB-241F-A427-9267-E41341ECA5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3675" y="1556792"/>
            <a:ext cx="4092575" cy="4680520"/>
          </a:xfrm>
          <a:prstGeom prst="roundRect">
            <a:avLst/>
          </a:prstGeom>
          <a:noFill/>
        </p:spPr>
      </p:pic>
      <p:sp>
        <p:nvSpPr>
          <p:cNvPr id="9" name="Content Placeholder 2">
            <a:extLst>
              <a:ext uri="{FF2B5EF4-FFF2-40B4-BE49-F238E27FC236}">
                <a16:creationId xmlns:a16="http://schemas.microsoft.com/office/drawing/2014/main" id="{D707D6BC-1B22-B6BA-C924-A25085B68292}"/>
              </a:ext>
            </a:extLst>
          </p:cNvPr>
          <p:cNvSpPr>
            <a:spLocks noGrp="1"/>
          </p:cNvSpPr>
          <p:nvPr>
            <p:ph sz="quarter" idx="11"/>
          </p:nvPr>
        </p:nvSpPr>
        <p:spPr>
          <a:xfrm>
            <a:off x="4361411" y="1961240"/>
            <a:ext cx="7339013" cy="2935519"/>
          </a:xfrm>
        </p:spPr>
        <p:txBody>
          <a:bodyPr/>
          <a:lstStyle/>
          <a:p>
            <a:r>
              <a:rPr lang="en-US"/>
              <a:t>WASH and WRM integration: Putting theory into practice</a:t>
            </a:r>
          </a:p>
        </p:txBody>
      </p:sp>
      <p:sp>
        <p:nvSpPr>
          <p:cNvPr id="11" name="Content Placeholder 3">
            <a:extLst>
              <a:ext uri="{FF2B5EF4-FFF2-40B4-BE49-F238E27FC236}">
                <a16:creationId xmlns:a16="http://schemas.microsoft.com/office/drawing/2014/main" id="{692F9AAB-1231-E9F2-FF91-BE23B65FEF1D}"/>
              </a:ext>
            </a:extLst>
          </p:cNvPr>
          <p:cNvSpPr>
            <a:spLocks noGrp="1"/>
          </p:cNvSpPr>
          <p:nvPr>
            <p:ph sz="quarter" idx="12"/>
          </p:nvPr>
        </p:nvSpPr>
        <p:spPr>
          <a:xfrm>
            <a:off x="4900673" y="4896759"/>
            <a:ext cx="6799751" cy="577767"/>
          </a:xfrm>
        </p:spPr>
        <p:txBody>
          <a:bodyPr/>
          <a:lstStyle/>
          <a:p>
            <a:r>
              <a:rPr lang="en-US" sz="2400"/>
              <a:t>Colin Herron, Senior Water Resources Management Specialist, Water Solutions for the SDGs </a:t>
            </a:r>
          </a:p>
          <a:p>
            <a:r>
              <a:rPr lang="en-US" sz="2400"/>
              <a:t>GWP</a:t>
            </a:r>
          </a:p>
        </p:txBody>
      </p:sp>
      <p:sp>
        <p:nvSpPr>
          <p:cNvPr id="5" name="Title 1">
            <a:extLst>
              <a:ext uri="{FF2B5EF4-FFF2-40B4-BE49-F238E27FC236}">
                <a16:creationId xmlns:a16="http://schemas.microsoft.com/office/drawing/2014/main" id="{CE5A339A-EE45-6669-39E5-017F872C0344}"/>
              </a:ext>
            </a:extLst>
          </p:cNvPr>
          <p:cNvSpPr txBox="1">
            <a:spLocks/>
          </p:cNvSpPr>
          <p:nvPr/>
        </p:nvSpPr>
        <p:spPr>
          <a:xfrm>
            <a:off x="640080" y="325369"/>
            <a:ext cx="4368602" cy="88661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i="0" kern="1200">
                <a:solidFill>
                  <a:schemeClr val="tx1"/>
                </a:solidFill>
                <a:latin typeface="KievitOT-Bold" panose="020B0504020101020102" pitchFamily="34" charset="77"/>
                <a:ea typeface="+mj-ea"/>
                <a:cs typeface="+mj-cs"/>
              </a:defRPr>
            </a:lvl1pPr>
          </a:lstStyle>
          <a:p>
            <a:r>
              <a:rPr lang="en-US" sz="5400">
                <a:latin typeface="+mj-lt"/>
                <a:cs typeface="Calibri Light"/>
              </a:rPr>
              <a:t>Case study 4</a:t>
            </a:r>
            <a:endParaRPr lang="en-US" sz="5400">
              <a:latin typeface="+mj-lt"/>
            </a:endParaRPr>
          </a:p>
        </p:txBody>
      </p:sp>
    </p:spTree>
    <p:extLst>
      <p:ext uri="{BB962C8B-B14F-4D97-AF65-F5344CB8AC3E}">
        <p14:creationId xmlns:p14="http://schemas.microsoft.com/office/powerpoint/2010/main" val="3758637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19" y="-63337"/>
            <a:ext cx="10940143" cy="1325563"/>
          </a:xfrm>
        </p:spPr>
        <p:txBody>
          <a:bodyPr>
            <a:normAutofit/>
          </a:bodyPr>
          <a:lstStyle/>
          <a:p>
            <a:pPr algn="ctr"/>
            <a:r>
              <a:rPr lang="da-DK" b="1">
                <a:solidFill>
                  <a:srgbClr val="60B6D3"/>
                </a:solidFill>
                <a:latin typeface="+mn-lt"/>
              </a:rPr>
              <a:t>The SDGs and IWRM</a:t>
            </a:r>
            <a:endParaRPr lang="en-GB" b="1">
              <a:solidFill>
                <a:srgbClr val="60B6D3"/>
              </a:solidFill>
              <a:latin typeface="+mn-lt"/>
            </a:endParaRPr>
          </a:p>
        </p:txBody>
      </p:sp>
      <p:sp>
        <p:nvSpPr>
          <p:cNvPr id="6" name="Text Placeholder 3"/>
          <p:cNvSpPr>
            <a:spLocks noGrp="1"/>
          </p:cNvSpPr>
          <p:nvPr>
            <p:ph sz="quarter" idx="13"/>
          </p:nvPr>
        </p:nvSpPr>
        <p:spPr>
          <a:xfrm>
            <a:off x="1080373" y="5427533"/>
            <a:ext cx="11106865" cy="1064838"/>
          </a:xfrm>
        </p:spPr>
        <p:txBody>
          <a:bodyPr>
            <a:normAutofit/>
          </a:bodyPr>
          <a:lstStyle/>
          <a:p>
            <a:pPr marL="0" indent="0">
              <a:lnSpc>
                <a:spcPct val="150000"/>
              </a:lnSpc>
              <a:spcBef>
                <a:spcPts val="0"/>
              </a:spcBef>
              <a:spcAft>
                <a:spcPts val="1200"/>
              </a:spcAft>
              <a:buNone/>
            </a:pPr>
            <a:r>
              <a:rPr lang="en-GB" sz="2000" b="1">
                <a:solidFill>
                  <a:srgbClr val="404040"/>
                </a:solidFill>
                <a:latin typeface="+mj-lt"/>
              </a:rPr>
              <a:t>SDG target 6.5 </a:t>
            </a:r>
            <a:r>
              <a:rPr lang="en-GB" sz="2000">
                <a:solidFill>
                  <a:srgbClr val="404040"/>
                </a:solidFill>
                <a:latin typeface="+mj-lt"/>
              </a:rPr>
              <a:t>aims to implement IWRM at all levels by 2030. This is a </a:t>
            </a:r>
            <a:r>
              <a:rPr lang="en-GB" sz="2000" u="sng">
                <a:solidFill>
                  <a:srgbClr val="404040"/>
                </a:solidFill>
                <a:latin typeface="+mj-lt"/>
              </a:rPr>
              <a:t>process-related target</a:t>
            </a:r>
            <a:r>
              <a:rPr lang="en-GB" sz="2000">
                <a:solidFill>
                  <a:srgbClr val="404040"/>
                </a:solidFill>
                <a:latin typeface="+mj-lt"/>
              </a:rPr>
              <a:t>, which can </a:t>
            </a:r>
            <a:r>
              <a:rPr lang="en-GB" sz="2000" u="sng">
                <a:solidFill>
                  <a:srgbClr val="404040"/>
                </a:solidFill>
                <a:latin typeface="+mj-lt"/>
              </a:rPr>
              <a:t>only be achieved by working across sectors</a:t>
            </a:r>
            <a:r>
              <a:rPr lang="en-GB" sz="2000">
                <a:solidFill>
                  <a:srgbClr val="404040"/>
                </a:solidFill>
                <a:latin typeface="+mj-lt"/>
              </a:rPr>
              <a:t> (including but also going beyond SDG 6)</a:t>
            </a:r>
            <a:endParaRPr lang="en-US" sz="2000">
              <a:latin typeface="+mj-lt"/>
            </a:endParaRPr>
          </a:p>
        </p:txBody>
      </p:sp>
      <p:cxnSp>
        <p:nvCxnSpPr>
          <p:cNvPr id="5" name="Straight Connector 4">
            <a:extLst>
              <a:ext uri="{FF2B5EF4-FFF2-40B4-BE49-F238E27FC236}">
                <a16:creationId xmlns:a16="http://schemas.microsoft.com/office/drawing/2014/main" id="{08221C76-95E8-4FB1-BE94-1D3D0301D828}"/>
              </a:ext>
            </a:extLst>
          </p:cNvPr>
          <p:cNvCxnSpPr/>
          <p:nvPr/>
        </p:nvCxnSpPr>
        <p:spPr>
          <a:xfrm>
            <a:off x="814584" y="1001503"/>
            <a:ext cx="10935478"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1028" name="Picture 4" descr="Sustainable Development Goals">
            <a:extLst>
              <a:ext uri="{FF2B5EF4-FFF2-40B4-BE49-F238E27FC236}">
                <a16:creationId xmlns:a16="http://schemas.microsoft.com/office/drawing/2014/main" id="{53537E06-08B1-0119-DC4C-79FE4D4549C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763" y="1382735"/>
            <a:ext cx="1949670" cy="141990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4FD82738-2729-18C3-92EB-6C1DADBDEA2A}"/>
              </a:ext>
            </a:extLst>
          </p:cNvPr>
          <p:cNvSpPr txBox="1">
            <a:spLocks/>
          </p:cNvSpPr>
          <p:nvPr/>
        </p:nvSpPr>
        <p:spPr>
          <a:xfrm>
            <a:off x="1620003" y="1315223"/>
            <a:ext cx="10567234" cy="1748136"/>
          </a:xfrm>
          <a:prstGeom prst="rect">
            <a:avLst/>
          </a:prstGeom>
        </p:spPr>
        <p:txBody>
          <a:bodyPr vert="horz" lIns="91440" tIns="45720" rIns="91440" bIns="45720" rtlCol="0">
            <a:normAutofit/>
          </a:bodyPr>
          <a:lstStyle>
            <a:lvl1pPr marL="359991" indent="-359991" algn="l" defTabSz="914400" rtl="0" eaLnBrk="1" latinLnBrk="0" hangingPunct="1">
              <a:lnSpc>
                <a:spcPct val="90000"/>
              </a:lnSpc>
              <a:spcBef>
                <a:spcPts val="1000"/>
              </a:spcBef>
              <a:buFont typeface="Arial" pitchFamily="34" charset="0"/>
              <a:buChar char="•"/>
              <a:defRPr sz="2800" kern="1200">
                <a:solidFill>
                  <a:schemeClr val="accent3"/>
                </a:solidFill>
                <a:latin typeface="+mn-lt"/>
                <a:ea typeface="+mn-ea"/>
                <a:cs typeface="+mn-cs"/>
              </a:defRPr>
            </a:lvl1pPr>
            <a:lvl2pPr marL="719982" indent="-359991" algn="l" defTabSz="914400" rtl="0" eaLnBrk="1" latinLnBrk="0" hangingPunct="1">
              <a:lnSpc>
                <a:spcPct val="90000"/>
              </a:lnSpc>
              <a:spcBef>
                <a:spcPts val="500"/>
              </a:spcBef>
              <a:buFont typeface="Arial" pitchFamily="34" charset="0"/>
              <a:buChar char="−"/>
              <a:defRPr sz="2400" kern="1200">
                <a:solidFill>
                  <a:schemeClr val="accent3"/>
                </a:solidFill>
                <a:latin typeface="+mn-lt"/>
                <a:ea typeface="+mn-ea"/>
                <a:cs typeface="+mn-cs"/>
              </a:defRPr>
            </a:lvl2pPr>
            <a:lvl3pPr marL="1079973" indent="-359991" algn="l" defTabSz="914400" rtl="0" eaLnBrk="1" latinLnBrk="0" hangingPunct="1">
              <a:lnSpc>
                <a:spcPct val="90000"/>
              </a:lnSpc>
              <a:spcBef>
                <a:spcPts val="500"/>
              </a:spcBef>
              <a:buFont typeface="Arial" pitchFamily="34" charset="0"/>
              <a:buChar char="•"/>
              <a:defRPr sz="2000" kern="1200">
                <a:solidFill>
                  <a:schemeClr val="accent3"/>
                </a:solidFill>
                <a:latin typeface="+mn-lt"/>
                <a:ea typeface="+mn-ea"/>
                <a:cs typeface="+mn-cs"/>
              </a:defRPr>
            </a:lvl3pPr>
            <a:lvl4pPr marL="1439964" indent="-359991" algn="l" defTabSz="914400" rtl="0" eaLnBrk="1" latinLnBrk="0" hangingPunct="1">
              <a:lnSpc>
                <a:spcPct val="90000"/>
              </a:lnSpc>
              <a:spcBef>
                <a:spcPts val="500"/>
              </a:spcBef>
              <a:buFont typeface="Arial" pitchFamily="34" charset="0"/>
              <a:buChar char="−"/>
              <a:defRPr sz="1800" kern="1200">
                <a:solidFill>
                  <a:schemeClr val="accent3"/>
                </a:solidFill>
                <a:latin typeface="+mn-lt"/>
                <a:ea typeface="+mn-ea"/>
                <a:cs typeface="+mn-cs"/>
              </a:defRPr>
            </a:lvl4pPr>
            <a:lvl5pPr marL="1799955" indent="-359991"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spcAft>
                <a:spcPts val="1200"/>
              </a:spcAft>
              <a:buNone/>
            </a:pPr>
            <a:r>
              <a:rPr lang="en-GB" sz="2000">
                <a:solidFill>
                  <a:srgbClr val="404040"/>
                </a:solidFill>
                <a:latin typeface="+mj-lt"/>
              </a:rPr>
              <a:t>The </a:t>
            </a:r>
            <a:r>
              <a:rPr lang="en-GB" sz="2000" b="1">
                <a:solidFill>
                  <a:srgbClr val="404040"/>
                </a:solidFill>
                <a:latin typeface="+mj-lt"/>
              </a:rPr>
              <a:t>SDGs</a:t>
            </a:r>
            <a:r>
              <a:rPr lang="en-GB" sz="2000">
                <a:solidFill>
                  <a:srgbClr val="404040"/>
                </a:solidFill>
                <a:latin typeface="+mj-lt"/>
              </a:rPr>
              <a:t> are “</a:t>
            </a:r>
            <a:r>
              <a:rPr lang="en-US" sz="2000" u="sng">
                <a:solidFill>
                  <a:srgbClr val="404040"/>
                </a:solidFill>
                <a:latin typeface="+mj-lt"/>
              </a:rPr>
              <a:t>integrated and indivisible </a:t>
            </a:r>
            <a:r>
              <a:rPr lang="en-US" sz="2000">
                <a:solidFill>
                  <a:srgbClr val="404040"/>
                </a:solidFill>
                <a:latin typeface="+mj-lt"/>
              </a:rPr>
              <a:t>and balance the three dimensions of sustainable development: the economic, social and environmental” (Transforming our world: the 2030 Agenda for Sustainable Development, 2015)</a:t>
            </a:r>
            <a:endParaRPr lang="en-GB" sz="2000">
              <a:solidFill>
                <a:srgbClr val="404040"/>
              </a:solidFill>
              <a:latin typeface="+mj-lt"/>
            </a:endParaRPr>
          </a:p>
        </p:txBody>
      </p:sp>
      <p:sp>
        <p:nvSpPr>
          <p:cNvPr id="7" name="Text Placeholder 3">
            <a:extLst>
              <a:ext uri="{FF2B5EF4-FFF2-40B4-BE49-F238E27FC236}">
                <a16:creationId xmlns:a16="http://schemas.microsoft.com/office/drawing/2014/main" id="{6C3AC88D-74E0-BF8A-DAB1-7E2949222DE8}"/>
              </a:ext>
            </a:extLst>
          </p:cNvPr>
          <p:cNvSpPr txBox="1">
            <a:spLocks/>
          </p:cNvSpPr>
          <p:nvPr/>
        </p:nvSpPr>
        <p:spPr>
          <a:xfrm>
            <a:off x="251544" y="2971472"/>
            <a:ext cx="9349605" cy="2114683"/>
          </a:xfrm>
          <a:prstGeom prst="rect">
            <a:avLst/>
          </a:prstGeom>
        </p:spPr>
        <p:txBody>
          <a:bodyPr vert="horz" lIns="91440" tIns="45720" rIns="91440" bIns="45720" rtlCol="0">
            <a:normAutofit/>
          </a:bodyPr>
          <a:lstStyle>
            <a:lvl1pPr marL="359991" indent="-359991" algn="l" defTabSz="914400" rtl="0" eaLnBrk="1" latinLnBrk="0" hangingPunct="1">
              <a:lnSpc>
                <a:spcPct val="90000"/>
              </a:lnSpc>
              <a:spcBef>
                <a:spcPts val="1000"/>
              </a:spcBef>
              <a:buFont typeface="Arial" pitchFamily="34" charset="0"/>
              <a:buChar char="•"/>
              <a:defRPr sz="2800" kern="1200">
                <a:solidFill>
                  <a:schemeClr val="accent3"/>
                </a:solidFill>
                <a:latin typeface="+mn-lt"/>
                <a:ea typeface="+mn-ea"/>
                <a:cs typeface="+mn-cs"/>
              </a:defRPr>
            </a:lvl1pPr>
            <a:lvl2pPr marL="719982" indent="-359991" algn="l" defTabSz="914400" rtl="0" eaLnBrk="1" latinLnBrk="0" hangingPunct="1">
              <a:lnSpc>
                <a:spcPct val="90000"/>
              </a:lnSpc>
              <a:spcBef>
                <a:spcPts val="500"/>
              </a:spcBef>
              <a:buFont typeface="Arial" pitchFamily="34" charset="0"/>
              <a:buChar char="−"/>
              <a:defRPr sz="2400" kern="1200">
                <a:solidFill>
                  <a:schemeClr val="accent3"/>
                </a:solidFill>
                <a:latin typeface="+mn-lt"/>
                <a:ea typeface="+mn-ea"/>
                <a:cs typeface="+mn-cs"/>
              </a:defRPr>
            </a:lvl2pPr>
            <a:lvl3pPr marL="1079973" indent="-359991" algn="l" defTabSz="914400" rtl="0" eaLnBrk="1" latinLnBrk="0" hangingPunct="1">
              <a:lnSpc>
                <a:spcPct val="90000"/>
              </a:lnSpc>
              <a:spcBef>
                <a:spcPts val="500"/>
              </a:spcBef>
              <a:buFont typeface="Arial" pitchFamily="34" charset="0"/>
              <a:buChar char="•"/>
              <a:defRPr sz="2000" kern="1200">
                <a:solidFill>
                  <a:schemeClr val="accent3"/>
                </a:solidFill>
                <a:latin typeface="+mn-lt"/>
                <a:ea typeface="+mn-ea"/>
                <a:cs typeface="+mn-cs"/>
              </a:defRPr>
            </a:lvl3pPr>
            <a:lvl4pPr marL="1439964" indent="-359991" algn="l" defTabSz="914400" rtl="0" eaLnBrk="1" latinLnBrk="0" hangingPunct="1">
              <a:lnSpc>
                <a:spcPct val="90000"/>
              </a:lnSpc>
              <a:spcBef>
                <a:spcPts val="500"/>
              </a:spcBef>
              <a:buFont typeface="Arial" pitchFamily="34" charset="0"/>
              <a:buChar char="−"/>
              <a:defRPr sz="1800" kern="1200">
                <a:solidFill>
                  <a:schemeClr val="accent3"/>
                </a:solidFill>
                <a:latin typeface="+mn-lt"/>
                <a:ea typeface="+mn-ea"/>
                <a:cs typeface="+mn-cs"/>
              </a:defRPr>
            </a:lvl4pPr>
            <a:lvl5pPr marL="1799955" indent="-359991"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spcAft>
                <a:spcPts val="1200"/>
              </a:spcAft>
              <a:buNone/>
            </a:pPr>
            <a:r>
              <a:rPr lang="en-GB" sz="2000" b="1">
                <a:solidFill>
                  <a:srgbClr val="404040"/>
                </a:solidFill>
                <a:latin typeface="+mj-lt"/>
              </a:rPr>
              <a:t>IWRM</a:t>
            </a:r>
            <a:r>
              <a:rPr lang="en-GB" sz="2000">
                <a:solidFill>
                  <a:srgbClr val="404040"/>
                </a:solidFill>
                <a:latin typeface="+mj-lt"/>
              </a:rPr>
              <a:t> is “a process that </a:t>
            </a:r>
            <a:r>
              <a:rPr lang="en-US" sz="2000">
                <a:solidFill>
                  <a:srgbClr val="404040"/>
                </a:solidFill>
                <a:latin typeface="+mj-lt"/>
              </a:rPr>
              <a:t>promotes the </a:t>
            </a:r>
            <a:r>
              <a:rPr lang="en-US" sz="2000" u="sng">
                <a:solidFill>
                  <a:srgbClr val="404040"/>
                </a:solidFill>
                <a:latin typeface="+mj-lt"/>
              </a:rPr>
              <a:t>coordinated development and management of water, land and related resources</a:t>
            </a:r>
            <a:r>
              <a:rPr lang="en-US" sz="2000">
                <a:solidFill>
                  <a:srgbClr val="404040"/>
                </a:solidFill>
                <a:latin typeface="+mj-lt"/>
              </a:rPr>
              <a:t> in order to </a:t>
            </a:r>
            <a:r>
              <a:rPr lang="en-US" sz="2000" err="1">
                <a:solidFill>
                  <a:srgbClr val="404040"/>
                </a:solidFill>
                <a:latin typeface="+mj-lt"/>
              </a:rPr>
              <a:t>maximise</a:t>
            </a:r>
            <a:r>
              <a:rPr lang="en-US" sz="2000">
                <a:solidFill>
                  <a:srgbClr val="404040"/>
                </a:solidFill>
                <a:latin typeface="+mj-lt"/>
              </a:rPr>
              <a:t> economic and social welfare in an equitable manner without compromising the sustainability of vital ecosystems and the environment” </a:t>
            </a:r>
            <a:r>
              <a:rPr lang="en-GB" sz="2000">
                <a:solidFill>
                  <a:srgbClr val="404040"/>
                </a:solidFill>
                <a:latin typeface="+mj-lt"/>
              </a:rPr>
              <a:t>(GWP, 2000)</a:t>
            </a:r>
          </a:p>
        </p:txBody>
      </p:sp>
      <p:pic>
        <p:nvPicPr>
          <p:cNvPr id="1030" name="Picture 6" descr="image">
            <a:extLst>
              <a:ext uri="{FF2B5EF4-FFF2-40B4-BE49-F238E27FC236}">
                <a16:creationId xmlns:a16="http://schemas.microsoft.com/office/drawing/2014/main" id="{AE98994B-65D0-05E9-1116-9E1E94ACB15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31753" y="3152709"/>
            <a:ext cx="2455484" cy="17481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DG 6.5: Implement Integrated Water Resources Management | ICCROM | Our  Collections Matter">
            <a:extLst>
              <a:ext uri="{FF2B5EF4-FFF2-40B4-BE49-F238E27FC236}">
                <a16:creationId xmlns:a16="http://schemas.microsoft.com/office/drawing/2014/main" id="{B1312F73-A8A6-460C-4760-3515279C202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62" y="5210900"/>
            <a:ext cx="915637" cy="1506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07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19" y="-63337"/>
            <a:ext cx="10940143" cy="1325563"/>
          </a:xfrm>
        </p:spPr>
        <p:txBody>
          <a:bodyPr>
            <a:normAutofit/>
          </a:bodyPr>
          <a:lstStyle/>
          <a:p>
            <a:pPr algn="ctr"/>
            <a:r>
              <a:rPr lang="da-DK" b="1">
                <a:solidFill>
                  <a:srgbClr val="60B6D3"/>
                </a:solidFill>
                <a:latin typeface="+mn-lt"/>
              </a:rPr>
              <a:t>But how?</a:t>
            </a:r>
            <a:endParaRPr lang="en-GB" b="1">
              <a:solidFill>
                <a:srgbClr val="60B6D3"/>
              </a:solidFill>
              <a:latin typeface="+mn-lt"/>
            </a:endParaRPr>
          </a:p>
        </p:txBody>
      </p:sp>
      <p:cxnSp>
        <p:nvCxnSpPr>
          <p:cNvPr id="5" name="Straight Connector 4">
            <a:extLst>
              <a:ext uri="{FF2B5EF4-FFF2-40B4-BE49-F238E27FC236}">
                <a16:creationId xmlns:a16="http://schemas.microsoft.com/office/drawing/2014/main" id="{08221C76-95E8-4FB1-BE94-1D3D0301D828}"/>
              </a:ext>
            </a:extLst>
          </p:cNvPr>
          <p:cNvCxnSpPr/>
          <p:nvPr/>
        </p:nvCxnSpPr>
        <p:spPr>
          <a:xfrm>
            <a:off x="814584" y="1001503"/>
            <a:ext cx="10935478"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FD82738-2729-18C3-92EB-6C1DADBDEA2A}"/>
              </a:ext>
            </a:extLst>
          </p:cNvPr>
          <p:cNvSpPr txBox="1">
            <a:spLocks/>
          </p:cNvSpPr>
          <p:nvPr/>
        </p:nvSpPr>
        <p:spPr>
          <a:xfrm>
            <a:off x="812383" y="1452998"/>
            <a:ext cx="10567234" cy="1748136"/>
          </a:xfrm>
          <a:prstGeom prst="rect">
            <a:avLst/>
          </a:prstGeom>
        </p:spPr>
        <p:txBody>
          <a:bodyPr vert="horz" lIns="91440" tIns="45720" rIns="91440" bIns="45720" rtlCol="0">
            <a:normAutofit/>
          </a:bodyPr>
          <a:lstStyle>
            <a:lvl1pPr marL="359991" indent="-359991" algn="l" defTabSz="914400" rtl="0" eaLnBrk="1" latinLnBrk="0" hangingPunct="1">
              <a:lnSpc>
                <a:spcPct val="90000"/>
              </a:lnSpc>
              <a:spcBef>
                <a:spcPts val="1000"/>
              </a:spcBef>
              <a:buFont typeface="Arial" pitchFamily="34" charset="0"/>
              <a:buChar char="•"/>
              <a:defRPr sz="2800" kern="1200">
                <a:solidFill>
                  <a:schemeClr val="accent3"/>
                </a:solidFill>
                <a:latin typeface="+mn-lt"/>
                <a:ea typeface="+mn-ea"/>
                <a:cs typeface="+mn-cs"/>
              </a:defRPr>
            </a:lvl1pPr>
            <a:lvl2pPr marL="719982" indent="-359991" algn="l" defTabSz="914400" rtl="0" eaLnBrk="1" latinLnBrk="0" hangingPunct="1">
              <a:lnSpc>
                <a:spcPct val="90000"/>
              </a:lnSpc>
              <a:spcBef>
                <a:spcPts val="500"/>
              </a:spcBef>
              <a:buFont typeface="Arial" pitchFamily="34" charset="0"/>
              <a:buChar char="−"/>
              <a:defRPr sz="2400" kern="1200">
                <a:solidFill>
                  <a:schemeClr val="accent3"/>
                </a:solidFill>
                <a:latin typeface="+mn-lt"/>
                <a:ea typeface="+mn-ea"/>
                <a:cs typeface="+mn-cs"/>
              </a:defRPr>
            </a:lvl2pPr>
            <a:lvl3pPr marL="1079973" indent="-359991" algn="l" defTabSz="914400" rtl="0" eaLnBrk="1" latinLnBrk="0" hangingPunct="1">
              <a:lnSpc>
                <a:spcPct val="90000"/>
              </a:lnSpc>
              <a:spcBef>
                <a:spcPts val="500"/>
              </a:spcBef>
              <a:buFont typeface="Arial" pitchFamily="34" charset="0"/>
              <a:buChar char="•"/>
              <a:defRPr sz="2000" kern="1200">
                <a:solidFill>
                  <a:schemeClr val="accent3"/>
                </a:solidFill>
                <a:latin typeface="+mn-lt"/>
                <a:ea typeface="+mn-ea"/>
                <a:cs typeface="+mn-cs"/>
              </a:defRPr>
            </a:lvl3pPr>
            <a:lvl4pPr marL="1439964" indent="-359991" algn="l" defTabSz="914400" rtl="0" eaLnBrk="1" latinLnBrk="0" hangingPunct="1">
              <a:lnSpc>
                <a:spcPct val="90000"/>
              </a:lnSpc>
              <a:spcBef>
                <a:spcPts val="500"/>
              </a:spcBef>
              <a:buFont typeface="Arial" pitchFamily="34" charset="0"/>
              <a:buChar char="−"/>
              <a:defRPr sz="1800" kern="1200">
                <a:solidFill>
                  <a:schemeClr val="accent3"/>
                </a:solidFill>
                <a:latin typeface="+mn-lt"/>
                <a:ea typeface="+mn-ea"/>
                <a:cs typeface="+mn-cs"/>
              </a:defRPr>
            </a:lvl4pPr>
            <a:lvl5pPr marL="1799955" indent="-359991"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spcAft>
                <a:spcPts val="1200"/>
              </a:spcAft>
              <a:buNone/>
            </a:pPr>
            <a:r>
              <a:rPr lang="en-GB">
                <a:solidFill>
                  <a:srgbClr val="404040"/>
                </a:solidFill>
                <a:latin typeface="+mj-lt"/>
              </a:rPr>
              <a:t>If that’s the challenge, how is GWP working with its partners to go beyond this siloed approach, in practice? </a:t>
            </a:r>
          </a:p>
        </p:txBody>
      </p:sp>
      <p:sp>
        <p:nvSpPr>
          <p:cNvPr id="9" name="Text Placeholder 3">
            <a:extLst>
              <a:ext uri="{FF2B5EF4-FFF2-40B4-BE49-F238E27FC236}">
                <a16:creationId xmlns:a16="http://schemas.microsoft.com/office/drawing/2014/main" id="{C8215290-A31B-F643-359F-E1D8CD94C845}"/>
              </a:ext>
            </a:extLst>
          </p:cNvPr>
          <p:cNvSpPr txBox="1">
            <a:spLocks/>
          </p:cNvSpPr>
          <p:nvPr/>
        </p:nvSpPr>
        <p:spPr>
          <a:xfrm>
            <a:off x="809919" y="3292155"/>
            <a:ext cx="10567234" cy="1748136"/>
          </a:xfrm>
          <a:prstGeom prst="rect">
            <a:avLst/>
          </a:prstGeom>
        </p:spPr>
        <p:txBody>
          <a:bodyPr vert="horz" lIns="91440" tIns="45720" rIns="91440" bIns="45720" rtlCol="0">
            <a:normAutofit/>
          </a:bodyPr>
          <a:lstStyle>
            <a:lvl1pPr marL="359991" indent="-359991" algn="l" defTabSz="914400" rtl="0" eaLnBrk="1" latinLnBrk="0" hangingPunct="1">
              <a:lnSpc>
                <a:spcPct val="90000"/>
              </a:lnSpc>
              <a:spcBef>
                <a:spcPts val="1000"/>
              </a:spcBef>
              <a:buFont typeface="Arial" pitchFamily="34" charset="0"/>
              <a:buChar char="•"/>
              <a:defRPr sz="2800" kern="1200">
                <a:solidFill>
                  <a:schemeClr val="accent3"/>
                </a:solidFill>
                <a:latin typeface="+mn-lt"/>
                <a:ea typeface="+mn-ea"/>
                <a:cs typeface="+mn-cs"/>
              </a:defRPr>
            </a:lvl1pPr>
            <a:lvl2pPr marL="719982" indent="-359991" algn="l" defTabSz="914400" rtl="0" eaLnBrk="1" latinLnBrk="0" hangingPunct="1">
              <a:lnSpc>
                <a:spcPct val="90000"/>
              </a:lnSpc>
              <a:spcBef>
                <a:spcPts val="500"/>
              </a:spcBef>
              <a:buFont typeface="Arial" pitchFamily="34" charset="0"/>
              <a:buChar char="−"/>
              <a:defRPr sz="2400" kern="1200">
                <a:solidFill>
                  <a:schemeClr val="accent3"/>
                </a:solidFill>
                <a:latin typeface="+mn-lt"/>
                <a:ea typeface="+mn-ea"/>
                <a:cs typeface="+mn-cs"/>
              </a:defRPr>
            </a:lvl2pPr>
            <a:lvl3pPr marL="1079973" indent="-359991" algn="l" defTabSz="914400" rtl="0" eaLnBrk="1" latinLnBrk="0" hangingPunct="1">
              <a:lnSpc>
                <a:spcPct val="90000"/>
              </a:lnSpc>
              <a:spcBef>
                <a:spcPts val="500"/>
              </a:spcBef>
              <a:buFont typeface="Arial" pitchFamily="34" charset="0"/>
              <a:buChar char="•"/>
              <a:defRPr sz="2000" kern="1200">
                <a:solidFill>
                  <a:schemeClr val="accent3"/>
                </a:solidFill>
                <a:latin typeface="+mn-lt"/>
                <a:ea typeface="+mn-ea"/>
                <a:cs typeface="+mn-cs"/>
              </a:defRPr>
            </a:lvl3pPr>
            <a:lvl4pPr marL="1439964" indent="-359991" algn="l" defTabSz="914400" rtl="0" eaLnBrk="1" latinLnBrk="0" hangingPunct="1">
              <a:lnSpc>
                <a:spcPct val="90000"/>
              </a:lnSpc>
              <a:spcBef>
                <a:spcPts val="500"/>
              </a:spcBef>
              <a:buFont typeface="Arial" pitchFamily="34" charset="0"/>
              <a:buChar char="−"/>
              <a:defRPr sz="1800" kern="1200">
                <a:solidFill>
                  <a:schemeClr val="accent3"/>
                </a:solidFill>
                <a:latin typeface="+mn-lt"/>
                <a:ea typeface="+mn-ea"/>
                <a:cs typeface="+mn-cs"/>
              </a:defRPr>
            </a:lvl4pPr>
            <a:lvl5pPr marL="1799955" indent="-359991"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spcAft>
                <a:spcPts val="1200"/>
              </a:spcAft>
              <a:buNone/>
            </a:pPr>
            <a:r>
              <a:rPr lang="en-GB">
                <a:solidFill>
                  <a:srgbClr val="404040"/>
                </a:solidFill>
                <a:latin typeface="+mj-lt"/>
              </a:rPr>
              <a:t>In many different ways (but I’ll just focus on two in the coming slides)</a:t>
            </a:r>
          </a:p>
        </p:txBody>
      </p:sp>
    </p:spTree>
    <p:extLst>
      <p:ext uri="{BB962C8B-B14F-4D97-AF65-F5344CB8AC3E}">
        <p14:creationId xmlns:p14="http://schemas.microsoft.com/office/powerpoint/2010/main" val="81717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19" y="-63337"/>
            <a:ext cx="10940143" cy="1325563"/>
          </a:xfrm>
        </p:spPr>
        <p:txBody>
          <a:bodyPr>
            <a:normAutofit/>
          </a:bodyPr>
          <a:lstStyle/>
          <a:p>
            <a:pPr algn="ctr"/>
            <a:r>
              <a:rPr lang="da-DK" b="1">
                <a:solidFill>
                  <a:srgbClr val="60B6D3"/>
                </a:solidFill>
                <a:latin typeface="+mn-lt"/>
              </a:rPr>
              <a:t>1. Global Water Leadership</a:t>
            </a:r>
            <a:endParaRPr lang="en-GB" b="1">
              <a:solidFill>
                <a:srgbClr val="60B6D3"/>
              </a:solidFill>
              <a:latin typeface="+mn-lt"/>
            </a:endParaRPr>
          </a:p>
        </p:txBody>
      </p:sp>
      <p:cxnSp>
        <p:nvCxnSpPr>
          <p:cNvPr id="5" name="Straight Connector 4">
            <a:extLst>
              <a:ext uri="{FF2B5EF4-FFF2-40B4-BE49-F238E27FC236}">
                <a16:creationId xmlns:a16="http://schemas.microsoft.com/office/drawing/2014/main" id="{08221C76-95E8-4FB1-BE94-1D3D0301D828}"/>
              </a:ext>
            </a:extLst>
          </p:cNvPr>
          <p:cNvCxnSpPr/>
          <p:nvPr/>
        </p:nvCxnSpPr>
        <p:spPr>
          <a:xfrm>
            <a:off x="814584" y="1001503"/>
            <a:ext cx="10935478"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CA200BC-4C07-0323-5C83-3AEB7998A3D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98808" y="1831873"/>
            <a:ext cx="10557164" cy="1332757"/>
          </a:xfrm>
          <a:prstGeom prst="rect">
            <a:avLst/>
          </a:prstGeom>
        </p:spPr>
      </p:pic>
      <p:pic>
        <p:nvPicPr>
          <p:cNvPr id="8" name="Picture 7">
            <a:extLst>
              <a:ext uri="{FF2B5EF4-FFF2-40B4-BE49-F238E27FC236}">
                <a16:creationId xmlns:a16="http://schemas.microsoft.com/office/drawing/2014/main" id="{51FBA2FA-EB3B-2802-3623-116F8DCCE5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7371" y="5541819"/>
            <a:ext cx="11288308" cy="1125446"/>
          </a:xfrm>
          <a:prstGeom prst="rect">
            <a:avLst/>
          </a:prstGeom>
        </p:spPr>
      </p:pic>
    </p:spTree>
    <p:extLst>
      <p:ext uri="{BB962C8B-B14F-4D97-AF65-F5344CB8AC3E}">
        <p14:creationId xmlns:p14="http://schemas.microsoft.com/office/powerpoint/2010/main" val="34619331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descr="A group of people sitting in a room&#10;&#10;Description automatically generated with medium confidence">
            <a:extLst>
              <a:ext uri="{FF2B5EF4-FFF2-40B4-BE49-F238E27FC236}">
                <a16:creationId xmlns:a16="http://schemas.microsoft.com/office/drawing/2014/main" id="{D1ED8832-D4FA-4D50-896A-7E09945BBD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r="-7395" b="-1"/>
          <a:stretch/>
        </p:blipFill>
        <p:spPr>
          <a:xfrm>
            <a:off x="1" y="10"/>
            <a:ext cx="9669642" cy="6857990"/>
          </a:xfrm>
          <a:prstGeom prst="rect">
            <a:avLst/>
          </a:prstGeom>
        </p:spPr>
      </p:pic>
      <p:sp>
        <p:nvSpPr>
          <p:cNvPr id="25" name="Rectangle 2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ACB5284E-8028-4564-90C5-0E2B66AA53F4}"/>
              </a:ext>
            </a:extLst>
          </p:cNvPr>
          <p:cNvSpPr>
            <a:spLocks noGrp="1"/>
          </p:cNvSpPr>
          <p:nvPr>
            <p:ph idx="1"/>
          </p:nvPr>
        </p:nvSpPr>
        <p:spPr>
          <a:xfrm>
            <a:off x="8063163" y="1915902"/>
            <a:ext cx="4089260" cy="3927228"/>
          </a:xfrm>
        </p:spPr>
        <p:txBody>
          <a:bodyPr>
            <a:normAutofit/>
          </a:bodyPr>
          <a:lstStyle/>
          <a:p>
            <a:r>
              <a:rPr lang="en-US" sz="2400"/>
              <a:t>Governments in GWL countries will become international models for water leadership, demonstrating the socio-economic transformations that can be accomplished by making </a:t>
            </a:r>
            <a:r>
              <a:rPr lang="en-US" sz="2400" b="1"/>
              <a:t>climate-resilient and gender-transformative water management and WASH services</a:t>
            </a:r>
            <a:r>
              <a:rPr lang="en-US" sz="2400"/>
              <a:t> a political priority.</a:t>
            </a:r>
            <a:endParaRPr lang="en-SE" sz="2400"/>
          </a:p>
        </p:txBody>
      </p:sp>
      <p:sp>
        <p:nvSpPr>
          <p:cNvPr id="11" name="Title 1">
            <a:extLst>
              <a:ext uri="{FF2B5EF4-FFF2-40B4-BE49-F238E27FC236}">
                <a16:creationId xmlns:a16="http://schemas.microsoft.com/office/drawing/2014/main" id="{317D0F54-ECD9-BBAE-C185-A34D54F25065}"/>
              </a:ext>
            </a:extLst>
          </p:cNvPr>
          <p:cNvSpPr>
            <a:spLocks noGrp="1"/>
          </p:cNvSpPr>
          <p:nvPr>
            <p:ph type="title"/>
          </p:nvPr>
        </p:nvSpPr>
        <p:spPr>
          <a:xfrm>
            <a:off x="8192655" y="-63337"/>
            <a:ext cx="4089260" cy="1325563"/>
          </a:xfrm>
        </p:spPr>
        <p:txBody>
          <a:bodyPr>
            <a:normAutofit/>
          </a:bodyPr>
          <a:lstStyle/>
          <a:p>
            <a:pPr algn="ctr"/>
            <a:r>
              <a:rPr lang="da-DK" b="1">
                <a:solidFill>
                  <a:srgbClr val="60B6D3"/>
                </a:solidFill>
                <a:latin typeface="+mn-lt"/>
              </a:rPr>
              <a:t>GWL vision</a:t>
            </a:r>
            <a:endParaRPr lang="en-GB" b="1">
              <a:solidFill>
                <a:srgbClr val="60B6D3"/>
              </a:solidFill>
              <a:latin typeface="+mn-lt"/>
            </a:endParaRPr>
          </a:p>
        </p:txBody>
      </p:sp>
    </p:spTree>
    <p:extLst>
      <p:ext uri="{BB962C8B-B14F-4D97-AF65-F5344CB8AC3E}">
        <p14:creationId xmlns:p14="http://schemas.microsoft.com/office/powerpoint/2010/main" val="22902114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0E3FDA-42F7-47FD-840E-F9AD8A939117}"/>
              </a:ext>
            </a:extLst>
          </p:cNvPr>
          <p:cNvSpPr>
            <a:spLocks noGrp="1"/>
          </p:cNvSpPr>
          <p:nvPr>
            <p:ph type="title"/>
          </p:nvPr>
        </p:nvSpPr>
        <p:spPr>
          <a:xfrm>
            <a:off x="1000174" y="846713"/>
            <a:ext cx="10060175" cy="1184744"/>
          </a:xfrm>
        </p:spPr>
        <p:txBody>
          <a:bodyPr vert="horz" lIns="91440" tIns="45720" rIns="91440" bIns="45720" rtlCol="0" anchor="ctr">
            <a:normAutofit fontScale="90000"/>
          </a:bodyPr>
          <a:lstStyle/>
          <a:p>
            <a:r>
              <a:rPr lang="en-US"/>
              <a:t>Facilitate in-country multi-stakeholder change processes on IWRM (in parallel with UNICEF process for climate-resilient WASH services)</a:t>
            </a:r>
            <a:endParaRPr lang="en-US">
              <a:latin typeface="+mj-lt"/>
              <a:cs typeface="Calibri Light"/>
            </a:endParaRPr>
          </a:p>
        </p:txBody>
      </p:sp>
      <p:sp>
        <p:nvSpPr>
          <p:cNvPr id="2" name="TextBox 1">
            <a:extLst>
              <a:ext uri="{FF2B5EF4-FFF2-40B4-BE49-F238E27FC236}">
                <a16:creationId xmlns:a16="http://schemas.microsoft.com/office/drawing/2014/main" id="{DBC8459C-B82D-49AF-A3EB-F29D7D55902B}"/>
              </a:ext>
            </a:extLst>
          </p:cNvPr>
          <p:cNvSpPr txBox="1"/>
          <p:nvPr/>
        </p:nvSpPr>
        <p:spPr>
          <a:xfrm>
            <a:off x="1000176" y="5335172"/>
            <a:ext cx="1052304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marR="0" lvl="0" indent="-4572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GB" sz="1800" b="0" i="0" u="none" strike="noStrike" kern="1200" cap="none" spc="0" normalizeH="0" baseline="0" noProof="0">
                <a:ln>
                  <a:noFill/>
                </a:ln>
                <a:solidFill>
                  <a:srgbClr val="005F73"/>
                </a:solidFill>
                <a:effectLst/>
                <a:uLnTx/>
                <a:uFillTx/>
                <a:latin typeface="Calibri" panose="020F0502020204030204"/>
                <a:ea typeface="+mn-ea"/>
                <a:cs typeface="+mn-cs"/>
              </a:rPr>
              <a:t>Initial stakeholder consultations to identify the most problematic barriers to climate-smart water management (maximum 4 barriers)</a:t>
            </a:r>
          </a:p>
          <a:p>
            <a:pPr marL="457200" marR="0" lvl="0" indent="-4572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GB" sz="1800" b="0" i="0" u="none" strike="noStrike" kern="1200" cap="none" spc="0" normalizeH="0" baseline="0" noProof="0">
                <a:ln>
                  <a:noFill/>
                </a:ln>
                <a:solidFill>
                  <a:srgbClr val="005F73"/>
                </a:solidFill>
                <a:effectLst/>
                <a:uLnTx/>
                <a:uFillTx/>
                <a:latin typeface="Calibri" panose="020F0502020204030204"/>
                <a:ea typeface="+mn-lt"/>
                <a:cs typeface="Calibri" panose="020F0502020204030204"/>
              </a:rPr>
              <a:t>Establish one working group per barrier</a:t>
            </a:r>
          </a:p>
          <a:p>
            <a:pPr marL="457200" marR="0" lvl="0" indent="-4572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GB" sz="1800" b="0" i="0" u="none" strike="noStrike" kern="1200" cap="none" spc="0" normalizeH="0" baseline="0" noProof="0">
                <a:ln>
                  <a:noFill/>
                </a:ln>
                <a:solidFill>
                  <a:srgbClr val="005F73"/>
                </a:solidFill>
                <a:effectLst/>
                <a:uLnTx/>
                <a:uFillTx/>
                <a:latin typeface="Calibri" panose="020F0502020204030204"/>
                <a:ea typeface="+mn-lt"/>
                <a:cs typeface="Calibri" panose="020F0502020204030204"/>
              </a:rPr>
              <a:t>Working groups meet for 12 months to develop complete response strategies that include finance plans</a:t>
            </a:r>
          </a:p>
          <a:p>
            <a:pPr marL="457200" marR="0" lvl="0" indent="-4572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GB" sz="1800" b="0" i="0" u="none" strike="noStrike" kern="1200" cap="none" spc="0" normalizeH="0" baseline="0" noProof="0">
                <a:ln>
                  <a:noFill/>
                </a:ln>
                <a:solidFill>
                  <a:srgbClr val="005F73"/>
                </a:solidFill>
                <a:effectLst/>
                <a:uLnTx/>
                <a:uFillTx/>
                <a:latin typeface="Calibri" panose="020F0502020204030204"/>
                <a:ea typeface="+mn-lt"/>
                <a:cs typeface="Calibri" panose="020F0502020204030204"/>
              </a:rPr>
              <a:t>Strategies validated and activated </a:t>
            </a:r>
          </a:p>
        </p:txBody>
      </p:sp>
      <p:sp>
        <p:nvSpPr>
          <p:cNvPr id="18" name="Arrow: Pentagon 17">
            <a:extLst>
              <a:ext uri="{FF2B5EF4-FFF2-40B4-BE49-F238E27FC236}">
                <a16:creationId xmlns:a16="http://schemas.microsoft.com/office/drawing/2014/main" id="{3FD5606A-284D-407A-8DE1-80242F65DF75}"/>
              </a:ext>
            </a:extLst>
          </p:cNvPr>
          <p:cNvSpPr/>
          <p:nvPr/>
        </p:nvSpPr>
        <p:spPr>
          <a:xfrm>
            <a:off x="6501454" y="2581280"/>
            <a:ext cx="2257514" cy="2458528"/>
          </a:xfrm>
          <a:prstGeom prst="homePlate">
            <a:avLst/>
          </a:prstGeom>
          <a:solidFill>
            <a:srgbClr val="93D2BD"/>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A9396"/>
                </a:solidFill>
                <a:effectLst/>
                <a:uLnTx/>
                <a:uFillTx/>
                <a:latin typeface="Calibri" panose="020F0502020204030204"/>
                <a:ea typeface="+mn-ea"/>
                <a:cs typeface="Calibri"/>
              </a:rPr>
              <a:t>Joint conclusion of consultation and response strategy validation</a:t>
            </a:r>
            <a:endParaRPr kumimoji="0" lang="en-US" sz="2000" b="0" i="0" u="none" strike="noStrike" kern="1200" cap="none" spc="0" normalizeH="0" baseline="0" noProof="0">
              <a:ln>
                <a:noFill/>
              </a:ln>
              <a:solidFill>
                <a:srgbClr val="0A9396"/>
              </a:solidFill>
              <a:effectLst/>
              <a:uLnTx/>
              <a:uFillTx/>
              <a:latin typeface="Calibri" panose="020F0502020204030204"/>
              <a:ea typeface="+mn-ea"/>
              <a:cs typeface="Calibri"/>
            </a:endParaRPr>
          </a:p>
        </p:txBody>
      </p:sp>
      <p:sp>
        <p:nvSpPr>
          <p:cNvPr id="16" name="Arrow: Pentagon 15">
            <a:extLst>
              <a:ext uri="{FF2B5EF4-FFF2-40B4-BE49-F238E27FC236}">
                <a16:creationId xmlns:a16="http://schemas.microsoft.com/office/drawing/2014/main" id="{BB2698E4-D9B7-4225-9408-9164E888DA1D}"/>
              </a:ext>
            </a:extLst>
          </p:cNvPr>
          <p:cNvSpPr/>
          <p:nvPr/>
        </p:nvSpPr>
        <p:spPr>
          <a:xfrm>
            <a:off x="4395894" y="2636603"/>
            <a:ext cx="2059093" cy="1177468"/>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Calibri" panose="020F0502020204030204"/>
                <a:ea typeface="+mn-ea"/>
                <a:cs typeface="Calibri"/>
              </a:rPr>
              <a:t>UNICEF – </a:t>
            </a:r>
            <a:endParaRPr kumimoji="0" lang="en-US" sz="20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Calibri" panose="020F0502020204030204"/>
                <a:ea typeface="+mn-ea"/>
                <a:cs typeface="Calibri"/>
              </a:rPr>
              <a:t>WASH barriers</a:t>
            </a:r>
            <a:endParaRPr kumimoji="0" lang="en-US" sz="2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Arrow: Pentagon 16">
            <a:extLst>
              <a:ext uri="{FF2B5EF4-FFF2-40B4-BE49-F238E27FC236}">
                <a16:creationId xmlns:a16="http://schemas.microsoft.com/office/drawing/2014/main" id="{77AE72E7-5F53-4358-963E-CB2B31558E0D}"/>
              </a:ext>
            </a:extLst>
          </p:cNvPr>
          <p:cNvSpPr/>
          <p:nvPr/>
        </p:nvSpPr>
        <p:spPr>
          <a:xfrm>
            <a:off x="4395894" y="3823066"/>
            <a:ext cx="2059093" cy="1253635"/>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Calibri" panose="020F0502020204030204"/>
                <a:ea typeface="+mn-ea"/>
                <a:cs typeface="Calibri"/>
              </a:rPr>
              <a:t>GWP – </a:t>
            </a:r>
            <a:endParaRPr kumimoji="0" lang="en-US" sz="20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Calibri" panose="020F0502020204030204"/>
                <a:ea typeface="+mn-ea"/>
                <a:cs typeface="Calibri"/>
              </a:rPr>
              <a:t>IWRM barriers</a:t>
            </a:r>
            <a:endParaRPr kumimoji="0" lang="en-US" sz="2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Arrow: Pentagon 10">
            <a:extLst>
              <a:ext uri="{FF2B5EF4-FFF2-40B4-BE49-F238E27FC236}">
                <a16:creationId xmlns:a16="http://schemas.microsoft.com/office/drawing/2014/main" id="{AF0B54A5-9A0B-4425-965F-D856AEB1DE59}"/>
              </a:ext>
            </a:extLst>
          </p:cNvPr>
          <p:cNvSpPr/>
          <p:nvPr/>
        </p:nvSpPr>
        <p:spPr>
          <a:xfrm>
            <a:off x="1602787" y="2627166"/>
            <a:ext cx="2793107" cy="2458528"/>
          </a:xfrm>
          <a:prstGeom prst="homePlate">
            <a:avLst/>
          </a:prstGeom>
          <a:solidFill>
            <a:srgbClr val="93D2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A9396"/>
                </a:solidFill>
                <a:effectLst/>
                <a:uLnTx/>
                <a:uFillTx/>
                <a:latin typeface="Calibri" panose="020F0502020204030204"/>
                <a:ea typeface="+mn-ea"/>
                <a:cs typeface="Calibri"/>
              </a:rPr>
              <a:t>Joint initiation</a:t>
            </a:r>
            <a:endParaRPr kumimoji="0" lang="en-US" sz="2000" b="0" i="0" u="none" strike="noStrike" kern="1200" cap="none" spc="0" normalizeH="0" baseline="0" noProof="0">
              <a:ln>
                <a:noFill/>
              </a:ln>
              <a:solidFill>
                <a:srgbClr val="0A9396"/>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A9396"/>
                </a:solidFill>
                <a:effectLst/>
                <a:uLnTx/>
                <a:uFillTx/>
                <a:latin typeface="Calibri" panose="020F0502020204030204"/>
                <a:ea typeface="+mn-ea"/>
                <a:cs typeface="Calibri"/>
              </a:rPr>
              <a:t>of change process</a:t>
            </a:r>
            <a:endParaRPr kumimoji="0" lang="en-US" sz="2000" b="0" i="0" u="none" strike="noStrike" kern="1200" cap="none" spc="0" normalizeH="0" baseline="0" noProof="0">
              <a:ln>
                <a:noFill/>
              </a:ln>
              <a:solidFill>
                <a:srgbClr val="0A9396"/>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A9396"/>
                </a:solidFill>
                <a:effectLst/>
                <a:uLnTx/>
                <a:uFillTx/>
                <a:latin typeface="Calibri" panose="020F0502020204030204"/>
                <a:ea typeface="+mn-ea"/>
                <a:cs typeface="Calibri"/>
              </a:rPr>
              <a:t>&amp; identification of barriers to progress in climate-resilient WRM and WASH</a:t>
            </a:r>
          </a:p>
        </p:txBody>
      </p:sp>
      <p:sp>
        <p:nvSpPr>
          <p:cNvPr id="13" name="TextBox 12">
            <a:extLst>
              <a:ext uri="{FF2B5EF4-FFF2-40B4-BE49-F238E27FC236}">
                <a16:creationId xmlns:a16="http://schemas.microsoft.com/office/drawing/2014/main" id="{A0FAA20D-A955-4DA8-812B-615275D590D3}"/>
              </a:ext>
            </a:extLst>
          </p:cNvPr>
          <p:cNvSpPr txBox="1"/>
          <p:nvPr/>
        </p:nvSpPr>
        <p:spPr>
          <a:xfrm>
            <a:off x="8826942" y="3304848"/>
            <a:ext cx="1932948" cy="1015663"/>
          </a:xfrm>
          <a:prstGeom prst="rect">
            <a:avLst/>
          </a:prstGeom>
          <a:ln w="38100">
            <a:solidFill>
              <a:schemeClr val="accent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A9396"/>
                </a:solidFill>
                <a:effectLst/>
                <a:uLnTx/>
                <a:uFillTx/>
                <a:latin typeface="Calibri" panose="020F0502020204030204"/>
                <a:ea typeface="+mn-ea"/>
                <a:cs typeface="+mn-cs"/>
              </a:rPr>
              <a:t>Government</a:t>
            </a:r>
            <a:endParaRPr kumimoji="0" lang="en-US" sz="2000" b="1" i="0" u="none" strike="noStrike" kern="1200" cap="none" spc="0" normalizeH="0" baseline="0" noProof="0">
              <a:ln>
                <a:noFill/>
              </a:ln>
              <a:solidFill>
                <a:srgbClr val="0A9396"/>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A9396"/>
                </a:solidFill>
                <a:effectLst/>
                <a:uLnTx/>
                <a:uFillTx/>
                <a:latin typeface="Calibri" panose="020F0502020204030204"/>
                <a:ea typeface="+mn-ea"/>
                <a:cs typeface="+mn-cs"/>
              </a:rPr>
              <a:t>uptake and implementation</a:t>
            </a:r>
            <a:endParaRPr kumimoji="0" lang="en-US" sz="2000" b="1" i="0" u="none" strike="noStrike" kern="1200" cap="none" spc="0" normalizeH="0" baseline="0" noProof="0">
              <a:ln>
                <a:noFill/>
              </a:ln>
              <a:solidFill>
                <a:srgbClr val="0A9396"/>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24056734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09A683C-8FBE-3D73-6E5F-21A53AA45D92}"/>
              </a:ext>
            </a:extLst>
          </p:cNvPr>
          <p:cNvGraphicFramePr>
            <a:graphicFrameLocks noGrp="1"/>
          </p:cNvGraphicFramePr>
          <p:nvPr>
            <p:ph idx="1"/>
            <p:extLst>
              <p:ext uri="{D42A27DB-BD31-4B8C-83A1-F6EECF244321}">
                <p14:modId xmlns:p14="http://schemas.microsoft.com/office/powerpoint/2010/main" val="1417865375"/>
              </p:ext>
            </p:extLst>
          </p:nvPr>
        </p:nvGraphicFramePr>
        <p:xfrm>
          <a:off x="102906" y="1188968"/>
          <a:ext cx="11367043" cy="2931969"/>
        </p:xfrm>
        <a:graphic>
          <a:graphicData uri="http://schemas.openxmlformats.org/drawingml/2006/table">
            <a:tbl>
              <a:tblPr firstRow="1" firstCol="1" bandRow="1">
                <a:tableStyleId>{5C22544A-7EE6-4342-B048-85BDC9FD1C3A}</a:tableStyleId>
              </a:tblPr>
              <a:tblGrid>
                <a:gridCol w="1560021">
                  <a:extLst>
                    <a:ext uri="{9D8B030D-6E8A-4147-A177-3AD203B41FA5}">
                      <a16:colId xmlns:a16="http://schemas.microsoft.com/office/drawing/2014/main" val="188515837"/>
                    </a:ext>
                  </a:extLst>
                </a:gridCol>
                <a:gridCol w="9807022">
                  <a:extLst>
                    <a:ext uri="{9D8B030D-6E8A-4147-A177-3AD203B41FA5}">
                      <a16:colId xmlns:a16="http://schemas.microsoft.com/office/drawing/2014/main" val="2220153856"/>
                    </a:ext>
                  </a:extLst>
                </a:gridCol>
              </a:tblGrid>
              <a:tr h="298681">
                <a:tc>
                  <a:txBody>
                    <a:bodyPr/>
                    <a:lstStyle/>
                    <a:p>
                      <a:r>
                        <a:rPr lang="en-GB" sz="1600">
                          <a:effectLst/>
                        </a:rPr>
                        <a:t>Country</a:t>
                      </a:r>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tc>
                <a:tc>
                  <a:txBody>
                    <a:bodyPr/>
                    <a:lstStyle/>
                    <a:p>
                      <a:r>
                        <a:rPr lang="en-GB" sz="1600">
                          <a:effectLst/>
                        </a:rPr>
                        <a:t>Working group titles</a:t>
                      </a:r>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tc>
                <a:extLst>
                  <a:ext uri="{0D108BD9-81ED-4DB2-BD59-A6C34878D82A}">
                    <a16:rowId xmlns:a16="http://schemas.microsoft.com/office/drawing/2014/main" val="1220210720"/>
                  </a:ext>
                </a:extLst>
              </a:tr>
              <a:tr h="298681">
                <a:tc gridSpan="2">
                  <a:txBody>
                    <a:bodyPr/>
                    <a:lstStyle/>
                    <a:p>
                      <a:r>
                        <a:rPr lang="en-GB" sz="1600">
                          <a:effectLst/>
                        </a:rPr>
                        <a:t>1. Policy or Strategy  </a:t>
                      </a:r>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tc>
                <a:tc hMerge="1">
                  <a:txBody>
                    <a:bodyPr/>
                    <a:lstStyle/>
                    <a:p>
                      <a:endParaRPr lang="LID4096"/>
                    </a:p>
                  </a:txBody>
                  <a:tcPr/>
                </a:tc>
                <a:extLst>
                  <a:ext uri="{0D108BD9-81ED-4DB2-BD59-A6C34878D82A}">
                    <a16:rowId xmlns:a16="http://schemas.microsoft.com/office/drawing/2014/main" val="2349422941"/>
                  </a:ext>
                </a:extLst>
              </a:tr>
              <a:tr h="298681">
                <a:tc>
                  <a:txBody>
                    <a:bodyPr/>
                    <a:lstStyle/>
                    <a:p>
                      <a:r>
                        <a:rPr lang="en-GB" sz="1600">
                          <a:effectLst/>
                        </a:rPr>
                        <a:t>Uganda </a:t>
                      </a:r>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tc>
                <a:tc>
                  <a:txBody>
                    <a:bodyPr/>
                    <a:lstStyle/>
                    <a:p>
                      <a:r>
                        <a:rPr lang="en-GB" sz="1600">
                          <a:effectLst/>
                        </a:rPr>
                        <a:t>Strengthening legal, policy (and institutional) framework towards inclusive and resilient WRM</a:t>
                      </a:r>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tc>
                <a:extLst>
                  <a:ext uri="{0D108BD9-81ED-4DB2-BD59-A6C34878D82A}">
                    <a16:rowId xmlns:a16="http://schemas.microsoft.com/office/drawing/2014/main" val="3392818433"/>
                  </a:ext>
                </a:extLst>
              </a:tr>
              <a:tr h="0">
                <a:tc>
                  <a:txBody>
                    <a:bodyPr/>
                    <a:lstStyle/>
                    <a:p>
                      <a:r>
                        <a:rPr lang="en-GB" sz="1600">
                          <a:effectLst/>
                        </a:rPr>
                        <a:t>CAR</a:t>
                      </a:r>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tc>
                <a:tc>
                  <a:txBody>
                    <a:bodyPr/>
                    <a:lstStyle/>
                    <a:p>
                      <a:r>
                        <a:rPr lang="en-GB" sz="1600">
                          <a:effectLst/>
                        </a:rPr>
                        <a:t>Weak application of policies and regulations</a:t>
                      </a:r>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tc>
                <a:extLst>
                  <a:ext uri="{0D108BD9-81ED-4DB2-BD59-A6C34878D82A}">
                    <a16:rowId xmlns:a16="http://schemas.microsoft.com/office/drawing/2014/main" val="1031786608"/>
                  </a:ext>
                </a:extLst>
              </a:tr>
              <a:tr h="298681">
                <a:tc gridSpan="2">
                  <a:txBody>
                    <a:bodyPr/>
                    <a:lstStyle/>
                    <a:p>
                      <a:r>
                        <a:rPr lang="en-GB" sz="1600">
                          <a:effectLst/>
                        </a:rPr>
                        <a:t>2. Institutional arrangements</a:t>
                      </a:r>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tc>
                <a:tc hMerge="1">
                  <a:txBody>
                    <a:bodyPr/>
                    <a:lstStyle/>
                    <a:p>
                      <a:endParaRPr lang="LID4096"/>
                    </a:p>
                  </a:txBody>
                  <a:tcPr/>
                </a:tc>
                <a:extLst>
                  <a:ext uri="{0D108BD9-81ED-4DB2-BD59-A6C34878D82A}">
                    <a16:rowId xmlns:a16="http://schemas.microsoft.com/office/drawing/2014/main" val="1821755893"/>
                  </a:ext>
                </a:extLst>
              </a:tr>
              <a:tr h="298681">
                <a:tc>
                  <a:txBody>
                    <a:bodyPr/>
                    <a:lstStyle/>
                    <a:p>
                      <a:r>
                        <a:rPr lang="en-GB" sz="1600">
                          <a:effectLst/>
                        </a:rPr>
                        <a:t>Malawi</a:t>
                      </a:r>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tc>
                <a:tc>
                  <a:txBody>
                    <a:bodyPr/>
                    <a:lstStyle/>
                    <a:p>
                      <a:r>
                        <a:rPr lang="en-GB" sz="1600">
                          <a:effectLst/>
                        </a:rPr>
                        <a:t>Lack of political will and water leadership</a:t>
                      </a:r>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tc>
                <a:extLst>
                  <a:ext uri="{0D108BD9-81ED-4DB2-BD59-A6C34878D82A}">
                    <a16:rowId xmlns:a16="http://schemas.microsoft.com/office/drawing/2014/main" val="20633444"/>
                  </a:ext>
                </a:extLst>
              </a:tr>
              <a:tr h="298681">
                <a:tc>
                  <a:txBody>
                    <a:bodyPr/>
                    <a:lstStyle/>
                    <a:p>
                      <a:r>
                        <a:rPr lang="en-GB" sz="1600">
                          <a:effectLst/>
                        </a:rPr>
                        <a:t>Tanzania</a:t>
                      </a:r>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tc>
                <a:tc>
                  <a:txBody>
                    <a:bodyPr/>
                    <a:lstStyle/>
                    <a:p>
                      <a:r>
                        <a:rPr lang="en-GB" sz="1600">
                          <a:effectLst/>
                        </a:rPr>
                        <a:t>Overlapping legal and regulatory mandates impacting inter sectoral coordination</a:t>
                      </a:r>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tc>
                <a:extLst>
                  <a:ext uri="{0D108BD9-81ED-4DB2-BD59-A6C34878D82A}">
                    <a16:rowId xmlns:a16="http://schemas.microsoft.com/office/drawing/2014/main" val="3678429403"/>
                  </a:ext>
                </a:extLst>
              </a:tr>
              <a:tr h="298681">
                <a:tc gridSpan="2">
                  <a:txBody>
                    <a:bodyPr/>
                    <a:lstStyle/>
                    <a:p>
                      <a:r>
                        <a:rPr lang="en-GB" sz="1600">
                          <a:effectLst/>
                        </a:rPr>
                        <a:t>3. Finance</a:t>
                      </a:r>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tc>
                <a:tc hMerge="1">
                  <a:txBody>
                    <a:bodyPr/>
                    <a:lstStyle/>
                    <a:p>
                      <a:endParaRPr lang="LID4096"/>
                    </a:p>
                  </a:txBody>
                  <a:tcPr/>
                </a:tc>
                <a:extLst>
                  <a:ext uri="{0D108BD9-81ED-4DB2-BD59-A6C34878D82A}">
                    <a16:rowId xmlns:a16="http://schemas.microsoft.com/office/drawing/2014/main" val="1115983292"/>
                  </a:ext>
                </a:extLst>
              </a:tr>
              <a:tr h="298681">
                <a:tc>
                  <a:txBody>
                    <a:bodyPr/>
                    <a:lstStyle/>
                    <a:p>
                      <a:r>
                        <a:rPr lang="en-GB" sz="1600">
                          <a:effectLst/>
                        </a:rPr>
                        <a:t>CAR</a:t>
                      </a:r>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tc>
                <a:tc>
                  <a:txBody>
                    <a:bodyPr/>
                    <a:lstStyle/>
                    <a:p>
                      <a:r>
                        <a:rPr lang="en-GB" sz="1600">
                          <a:effectLst/>
                        </a:rPr>
                        <a:t>Low adequacy between the national budget allocated and the problems to be solved</a:t>
                      </a:r>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tc>
                <a:extLst>
                  <a:ext uri="{0D108BD9-81ED-4DB2-BD59-A6C34878D82A}">
                    <a16:rowId xmlns:a16="http://schemas.microsoft.com/office/drawing/2014/main" val="3669521838"/>
                  </a:ext>
                </a:extLst>
              </a:tr>
              <a:tr h="298681">
                <a:tc>
                  <a:txBody>
                    <a:bodyPr/>
                    <a:lstStyle/>
                    <a:p>
                      <a:r>
                        <a:rPr lang="en-GB" sz="1600">
                          <a:effectLst/>
                        </a:rPr>
                        <a:t>Uganda</a:t>
                      </a:r>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tc>
                <a:tc>
                  <a:txBody>
                    <a:bodyPr/>
                    <a:lstStyle/>
                    <a:p>
                      <a:r>
                        <a:rPr lang="en-GB" sz="1600">
                          <a:effectLst/>
                        </a:rPr>
                        <a:t>Limited finance towards inclusive and resilient WRM</a:t>
                      </a:r>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tc>
                <a:extLst>
                  <a:ext uri="{0D108BD9-81ED-4DB2-BD59-A6C34878D82A}">
                    <a16:rowId xmlns:a16="http://schemas.microsoft.com/office/drawing/2014/main" val="3874661628"/>
                  </a:ext>
                </a:extLst>
              </a:tr>
            </a:tbl>
          </a:graphicData>
        </a:graphic>
      </p:graphicFrame>
      <p:sp>
        <p:nvSpPr>
          <p:cNvPr id="2" name="Title 2">
            <a:extLst>
              <a:ext uri="{FF2B5EF4-FFF2-40B4-BE49-F238E27FC236}">
                <a16:creationId xmlns:a16="http://schemas.microsoft.com/office/drawing/2014/main" id="{0D4A4FDF-C64D-21FE-C675-9C05B664D08C}"/>
              </a:ext>
            </a:extLst>
          </p:cNvPr>
          <p:cNvSpPr>
            <a:spLocks noGrp="1"/>
          </p:cNvSpPr>
          <p:nvPr>
            <p:ph type="title"/>
          </p:nvPr>
        </p:nvSpPr>
        <p:spPr>
          <a:xfrm>
            <a:off x="102907" y="127256"/>
            <a:ext cx="11576116" cy="928547"/>
          </a:xfrm>
        </p:spPr>
        <p:txBody>
          <a:bodyPr/>
          <a:lstStyle/>
          <a:p>
            <a:pPr algn="ctr"/>
            <a:r>
              <a:rPr lang="en-US">
                <a:solidFill>
                  <a:srgbClr val="60B6D3"/>
                </a:solidFill>
                <a:latin typeface="+mn-lt"/>
              </a:rPr>
              <a:t>Barriers grouped by SWA Building Block</a:t>
            </a:r>
            <a:endParaRPr lang="en-SE">
              <a:solidFill>
                <a:srgbClr val="60B6D3"/>
              </a:solidFill>
              <a:latin typeface="+mn-lt"/>
            </a:endParaRPr>
          </a:p>
        </p:txBody>
      </p:sp>
      <p:graphicFrame>
        <p:nvGraphicFramePr>
          <p:cNvPr id="3" name="Content Placeholder 4">
            <a:extLst>
              <a:ext uri="{FF2B5EF4-FFF2-40B4-BE49-F238E27FC236}">
                <a16:creationId xmlns:a16="http://schemas.microsoft.com/office/drawing/2014/main" id="{1553CB73-159D-0DDC-D410-DBD1B6E4DC66}"/>
              </a:ext>
            </a:extLst>
          </p:cNvPr>
          <p:cNvGraphicFramePr>
            <a:graphicFrameLocks/>
          </p:cNvGraphicFramePr>
          <p:nvPr>
            <p:extLst>
              <p:ext uri="{D42A27DB-BD31-4B8C-83A1-F6EECF244321}">
                <p14:modId xmlns:p14="http://schemas.microsoft.com/office/powerpoint/2010/main" val="4208875475"/>
              </p:ext>
            </p:extLst>
          </p:nvPr>
        </p:nvGraphicFramePr>
        <p:xfrm>
          <a:off x="102908" y="4120937"/>
          <a:ext cx="11367042" cy="2595612"/>
        </p:xfrm>
        <a:graphic>
          <a:graphicData uri="http://schemas.openxmlformats.org/drawingml/2006/table">
            <a:tbl>
              <a:tblPr firstRow="1" firstCol="1" bandRow="1">
                <a:tableStyleId>{5C22544A-7EE6-4342-B048-85BDC9FD1C3A}</a:tableStyleId>
              </a:tblPr>
              <a:tblGrid>
                <a:gridCol w="1560022">
                  <a:extLst>
                    <a:ext uri="{9D8B030D-6E8A-4147-A177-3AD203B41FA5}">
                      <a16:colId xmlns:a16="http://schemas.microsoft.com/office/drawing/2014/main" val="188515837"/>
                    </a:ext>
                  </a:extLst>
                </a:gridCol>
                <a:gridCol w="9807020">
                  <a:extLst>
                    <a:ext uri="{9D8B030D-6E8A-4147-A177-3AD203B41FA5}">
                      <a16:colId xmlns:a16="http://schemas.microsoft.com/office/drawing/2014/main" val="1621026129"/>
                    </a:ext>
                  </a:extLst>
                </a:gridCol>
              </a:tblGrid>
              <a:tr h="289356">
                <a:tc gridSpan="2">
                  <a:txBody>
                    <a:bodyPr/>
                    <a:lstStyle/>
                    <a:p>
                      <a:r>
                        <a:rPr lang="en-GB" sz="1600">
                          <a:effectLst/>
                        </a:rPr>
                        <a:t>4. Planning, monitoring &amp; review</a:t>
                      </a:r>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tc>
                <a:tc hMerge="1">
                  <a:txBody>
                    <a:bodyPr/>
                    <a:lstStyle/>
                    <a:p>
                      <a:endParaRPr lang="LID4096"/>
                    </a:p>
                  </a:txBody>
                  <a:tcPr/>
                </a:tc>
                <a:extLst>
                  <a:ext uri="{0D108BD9-81ED-4DB2-BD59-A6C34878D82A}">
                    <a16:rowId xmlns:a16="http://schemas.microsoft.com/office/drawing/2014/main" val="2814897552"/>
                  </a:ext>
                </a:extLst>
              </a:tr>
              <a:tr h="326280">
                <a:tc>
                  <a:txBody>
                    <a:bodyPr/>
                    <a:lstStyle/>
                    <a:p>
                      <a:r>
                        <a:rPr lang="en-GB" sz="1600">
                          <a:effectLst/>
                        </a:rPr>
                        <a:t>Rwanda</a:t>
                      </a:r>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tc>
                <a:tc>
                  <a:txBody>
                    <a:bodyPr/>
                    <a:lstStyle/>
                    <a:p>
                      <a:r>
                        <a:rPr lang="en-GB" sz="1600">
                          <a:effectLst/>
                        </a:rPr>
                        <a:t>Limited knowledge/awareness by community and private sector on WRM issues &amp; solutions</a:t>
                      </a:r>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tc>
                <a:extLst>
                  <a:ext uri="{0D108BD9-81ED-4DB2-BD59-A6C34878D82A}">
                    <a16:rowId xmlns:a16="http://schemas.microsoft.com/office/drawing/2014/main" val="4037964094"/>
                  </a:ext>
                </a:extLst>
              </a:tr>
              <a:tr h="289356">
                <a:tc>
                  <a:txBody>
                    <a:bodyPr/>
                    <a:lstStyle/>
                    <a:p>
                      <a:r>
                        <a:rPr lang="en-GB" sz="1600">
                          <a:effectLst/>
                        </a:rPr>
                        <a:t>Palestine</a:t>
                      </a:r>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tc>
                <a:tc>
                  <a:txBody>
                    <a:bodyPr/>
                    <a:lstStyle/>
                    <a:p>
                      <a:r>
                        <a:rPr lang="en-GB" sz="1600">
                          <a:effectLst/>
                        </a:rPr>
                        <a:t>Lack of KPIs and cascaded performance management for climate change impacts on water</a:t>
                      </a:r>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tc>
                <a:extLst>
                  <a:ext uri="{0D108BD9-81ED-4DB2-BD59-A6C34878D82A}">
                    <a16:rowId xmlns:a16="http://schemas.microsoft.com/office/drawing/2014/main" val="1824494964"/>
                  </a:ext>
                </a:extLst>
              </a:tr>
              <a:tr h="289356">
                <a:tc gridSpan="2">
                  <a:txBody>
                    <a:bodyPr/>
                    <a:lstStyle/>
                    <a:p>
                      <a:r>
                        <a:rPr lang="en-GB" sz="1600">
                          <a:effectLst/>
                        </a:rPr>
                        <a:t>5. Capacity</a:t>
                      </a:r>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tc>
                <a:tc hMerge="1">
                  <a:txBody>
                    <a:bodyPr/>
                    <a:lstStyle/>
                    <a:p>
                      <a:endParaRPr lang="LID4096"/>
                    </a:p>
                  </a:txBody>
                  <a:tcPr/>
                </a:tc>
                <a:extLst>
                  <a:ext uri="{0D108BD9-81ED-4DB2-BD59-A6C34878D82A}">
                    <a16:rowId xmlns:a16="http://schemas.microsoft.com/office/drawing/2014/main" val="2673342847"/>
                  </a:ext>
                </a:extLst>
              </a:tr>
              <a:tr h="289356">
                <a:tc>
                  <a:txBody>
                    <a:bodyPr/>
                    <a:lstStyle/>
                    <a:p>
                      <a:r>
                        <a:rPr lang="en-GB" sz="1600">
                          <a:effectLst/>
                        </a:rPr>
                        <a:t>CAR</a:t>
                      </a:r>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tc>
                <a:tc>
                  <a:txBody>
                    <a:bodyPr/>
                    <a:lstStyle/>
                    <a:p>
                      <a:r>
                        <a:rPr lang="en-GB" sz="1600">
                          <a:effectLst/>
                        </a:rPr>
                        <a:t>Lack and poor distribution of human resources</a:t>
                      </a:r>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tc>
                <a:extLst>
                  <a:ext uri="{0D108BD9-81ED-4DB2-BD59-A6C34878D82A}">
                    <a16:rowId xmlns:a16="http://schemas.microsoft.com/office/drawing/2014/main" val="1927360351"/>
                  </a:ext>
                </a:extLst>
              </a:tr>
              <a:tr h="289356">
                <a:tc>
                  <a:txBody>
                    <a:bodyPr/>
                    <a:lstStyle/>
                    <a:p>
                      <a:r>
                        <a:rPr lang="en-GB" sz="1600">
                          <a:effectLst/>
                        </a:rPr>
                        <a:t>Rwanda</a:t>
                      </a:r>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tc>
                <a:tc>
                  <a:txBody>
                    <a:bodyPr/>
                    <a:lstStyle/>
                    <a:p>
                      <a:r>
                        <a:rPr lang="en-GB" sz="1600">
                          <a:effectLst/>
                        </a:rPr>
                        <a:t>Limited technical capacity in water demand and supply management</a:t>
                      </a:r>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tc>
                <a:extLst>
                  <a:ext uri="{0D108BD9-81ED-4DB2-BD59-A6C34878D82A}">
                    <a16:rowId xmlns:a16="http://schemas.microsoft.com/office/drawing/2014/main" val="2013533109"/>
                  </a:ext>
                </a:extLst>
              </a:tr>
              <a:tr h="289356">
                <a:tc gridSpan="2">
                  <a:txBody>
                    <a:bodyPr/>
                    <a:lstStyle/>
                    <a:p>
                      <a:r>
                        <a:rPr lang="en-GB" sz="1600">
                          <a:effectLst/>
                        </a:rPr>
                        <a:t>6. Other (bottlenecks that, as currently defined, do not fit within SWA Building Blocks)</a:t>
                      </a:r>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tc>
                <a:tc hMerge="1">
                  <a:txBody>
                    <a:bodyPr/>
                    <a:lstStyle/>
                    <a:p>
                      <a:endParaRPr lang="LID4096"/>
                    </a:p>
                  </a:txBody>
                  <a:tcPr/>
                </a:tc>
                <a:extLst>
                  <a:ext uri="{0D108BD9-81ED-4DB2-BD59-A6C34878D82A}">
                    <a16:rowId xmlns:a16="http://schemas.microsoft.com/office/drawing/2014/main" val="1963106894"/>
                  </a:ext>
                </a:extLst>
              </a:tr>
              <a:tr h="289356">
                <a:tc>
                  <a:txBody>
                    <a:bodyPr/>
                    <a:lstStyle/>
                    <a:p>
                      <a:r>
                        <a:rPr lang="en-GB" sz="1600">
                          <a:effectLst/>
                        </a:rPr>
                        <a:t>Palestine</a:t>
                      </a:r>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tc>
                <a:tc>
                  <a:txBody>
                    <a:bodyPr/>
                    <a:lstStyle/>
                    <a:p>
                      <a:r>
                        <a:rPr lang="en-GB" sz="1600">
                          <a:effectLst/>
                        </a:rPr>
                        <a:t>Social reluctance towards accepting the reuse of treated wastewater</a:t>
                      </a:r>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tc>
                <a:extLst>
                  <a:ext uri="{0D108BD9-81ED-4DB2-BD59-A6C34878D82A}">
                    <a16:rowId xmlns:a16="http://schemas.microsoft.com/office/drawing/2014/main" val="794685706"/>
                  </a:ext>
                </a:extLst>
              </a:tr>
              <a:tr h="209915">
                <a:tc>
                  <a:txBody>
                    <a:bodyPr/>
                    <a:lstStyle/>
                    <a:p>
                      <a:r>
                        <a:rPr lang="en-GB" sz="1600">
                          <a:effectLst/>
                        </a:rPr>
                        <a:t>Tanzania</a:t>
                      </a:r>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tc>
                <a:tc>
                  <a:txBody>
                    <a:bodyPr/>
                    <a:lstStyle/>
                    <a:p>
                      <a:r>
                        <a:rPr lang="en-GB" sz="1600">
                          <a:effectLst/>
                        </a:rPr>
                        <a:t>Inefficient utilization of water resources in agricultural activities</a:t>
                      </a:r>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tc>
                <a:extLst>
                  <a:ext uri="{0D108BD9-81ED-4DB2-BD59-A6C34878D82A}">
                    <a16:rowId xmlns:a16="http://schemas.microsoft.com/office/drawing/2014/main" val="3399692812"/>
                  </a:ext>
                </a:extLst>
              </a:tr>
            </a:tbl>
          </a:graphicData>
        </a:graphic>
      </p:graphicFrame>
      <p:cxnSp>
        <p:nvCxnSpPr>
          <p:cNvPr id="6" name="Straight Connector 5">
            <a:extLst>
              <a:ext uri="{FF2B5EF4-FFF2-40B4-BE49-F238E27FC236}">
                <a16:creationId xmlns:a16="http://schemas.microsoft.com/office/drawing/2014/main" id="{B3D30B50-36D8-ED19-6C78-B47492ED231F}"/>
              </a:ext>
            </a:extLst>
          </p:cNvPr>
          <p:cNvCxnSpPr/>
          <p:nvPr/>
        </p:nvCxnSpPr>
        <p:spPr>
          <a:xfrm>
            <a:off x="814584" y="1001503"/>
            <a:ext cx="10935478"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6596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D453B-9389-3DF0-E39D-F754E2214A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4364" b="1294"/>
          <a:stretch/>
        </p:blipFill>
        <p:spPr>
          <a:xfrm>
            <a:off x="969819" y="1029266"/>
            <a:ext cx="10709112" cy="5828733"/>
          </a:xfrm>
          <a:prstGeom prst="rect">
            <a:avLst/>
          </a:prstGeom>
        </p:spPr>
      </p:pic>
      <p:sp>
        <p:nvSpPr>
          <p:cNvPr id="2" name="Title 1"/>
          <p:cNvSpPr>
            <a:spLocks noGrp="1"/>
          </p:cNvSpPr>
          <p:nvPr>
            <p:ph type="title"/>
          </p:nvPr>
        </p:nvSpPr>
        <p:spPr>
          <a:xfrm>
            <a:off x="809919" y="-63337"/>
            <a:ext cx="10940143" cy="1325563"/>
          </a:xfrm>
        </p:spPr>
        <p:txBody>
          <a:bodyPr>
            <a:normAutofit/>
          </a:bodyPr>
          <a:lstStyle/>
          <a:p>
            <a:pPr algn="ctr"/>
            <a:r>
              <a:rPr lang="da-DK" b="1">
                <a:solidFill>
                  <a:srgbClr val="60B6D3"/>
                </a:solidFill>
                <a:latin typeface="+mn-lt"/>
              </a:rPr>
              <a:t>2. SDG 6 IWRM Support Programme</a:t>
            </a:r>
            <a:endParaRPr lang="en-GB" b="1">
              <a:solidFill>
                <a:srgbClr val="60B6D3"/>
              </a:solidFill>
              <a:latin typeface="+mn-lt"/>
            </a:endParaRPr>
          </a:p>
        </p:txBody>
      </p:sp>
      <p:cxnSp>
        <p:nvCxnSpPr>
          <p:cNvPr id="5" name="Straight Connector 4">
            <a:extLst>
              <a:ext uri="{FF2B5EF4-FFF2-40B4-BE49-F238E27FC236}">
                <a16:creationId xmlns:a16="http://schemas.microsoft.com/office/drawing/2014/main" id="{08221C76-95E8-4FB1-BE94-1D3D0301D828}"/>
              </a:ext>
            </a:extLst>
          </p:cNvPr>
          <p:cNvCxnSpPr/>
          <p:nvPr/>
        </p:nvCxnSpPr>
        <p:spPr>
          <a:xfrm>
            <a:off x="814584" y="1001503"/>
            <a:ext cx="10935478"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25685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1137D-AC78-4C9A-A8AA-581DCC708D38}"/>
              </a:ext>
            </a:extLst>
          </p:cNvPr>
          <p:cNvSpPr>
            <a:spLocks noGrp="1"/>
          </p:cNvSpPr>
          <p:nvPr>
            <p:ph type="title"/>
          </p:nvPr>
        </p:nvSpPr>
        <p:spPr>
          <a:xfrm>
            <a:off x="250373" y="1"/>
            <a:ext cx="11647713" cy="1136072"/>
          </a:xfrm>
        </p:spPr>
        <p:txBody>
          <a:bodyPr>
            <a:normAutofit/>
          </a:bodyPr>
          <a:lstStyle/>
          <a:p>
            <a:pPr algn="ctr"/>
            <a:r>
              <a:rPr lang="en-GB" b="1">
                <a:solidFill>
                  <a:srgbClr val="60B6D3"/>
                </a:solidFill>
                <a:latin typeface="+mn-lt"/>
              </a:rPr>
              <a:t>Country examples by IWRM dimension</a:t>
            </a:r>
          </a:p>
        </p:txBody>
      </p:sp>
      <p:graphicFrame>
        <p:nvGraphicFramePr>
          <p:cNvPr id="4" name="Content Placeholder 4">
            <a:extLst>
              <a:ext uri="{FF2B5EF4-FFF2-40B4-BE49-F238E27FC236}">
                <a16:creationId xmlns:a16="http://schemas.microsoft.com/office/drawing/2014/main" id="{B7242F5F-E87C-8C4A-D106-5BF617B3BAA7}"/>
              </a:ext>
            </a:extLst>
          </p:cNvPr>
          <p:cNvGraphicFramePr>
            <a:graphicFrameLocks/>
          </p:cNvGraphicFramePr>
          <p:nvPr>
            <p:extLst>
              <p:ext uri="{D42A27DB-BD31-4B8C-83A1-F6EECF244321}">
                <p14:modId xmlns:p14="http://schemas.microsoft.com/office/powerpoint/2010/main" val="1789455536"/>
              </p:ext>
            </p:extLst>
          </p:nvPr>
        </p:nvGraphicFramePr>
        <p:xfrm>
          <a:off x="531043" y="1535197"/>
          <a:ext cx="11367043" cy="4395009"/>
        </p:xfrm>
        <a:graphic>
          <a:graphicData uri="http://schemas.openxmlformats.org/drawingml/2006/table">
            <a:tbl>
              <a:tblPr firstRow="1" firstCol="1" bandRow="1"/>
              <a:tblGrid>
                <a:gridCol w="1560021">
                  <a:extLst>
                    <a:ext uri="{9D8B030D-6E8A-4147-A177-3AD203B41FA5}">
                      <a16:colId xmlns:a16="http://schemas.microsoft.com/office/drawing/2014/main" val="188515837"/>
                    </a:ext>
                  </a:extLst>
                </a:gridCol>
                <a:gridCol w="7461309">
                  <a:extLst>
                    <a:ext uri="{9D8B030D-6E8A-4147-A177-3AD203B41FA5}">
                      <a16:colId xmlns:a16="http://schemas.microsoft.com/office/drawing/2014/main" val="2220153856"/>
                    </a:ext>
                  </a:extLst>
                </a:gridCol>
                <a:gridCol w="2345713">
                  <a:extLst>
                    <a:ext uri="{9D8B030D-6E8A-4147-A177-3AD203B41FA5}">
                      <a16:colId xmlns:a16="http://schemas.microsoft.com/office/drawing/2014/main" val="1509409766"/>
                    </a:ext>
                  </a:extLst>
                </a:gridCol>
              </a:tblGrid>
              <a:tr h="29868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600" noProof="0">
                          <a:effectLst/>
                        </a:rPr>
                        <a:t>Country</a:t>
                      </a:r>
                      <a:endParaRPr lang="en-GB" sz="1600" noProof="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5F73"/>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600" noProof="0">
                          <a:effectLst/>
                        </a:rPr>
                        <a:t>Action from the Action Plan</a:t>
                      </a:r>
                      <a:endParaRPr lang="en-GB" sz="1600" noProof="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5F73"/>
                    </a:solidFill>
                  </a:tcPr>
                </a:tc>
                <a:tc>
                  <a:txBody>
                    <a:bodyPr/>
                    <a:lstStyle/>
                    <a:p>
                      <a:r>
                        <a:rPr lang="en-GB" sz="1600" b="1"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Links to which SDGs</a:t>
                      </a:r>
                    </a:p>
                  </a:txBody>
                  <a:tcPr marL="54091" marR="5409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F73"/>
                    </a:solidFill>
                  </a:tcPr>
                </a:tc>
                <a:extLst>
                  <a:ext uri="{0D108BD9-81ED-4DB2-BD59-A6C34878D82A}">
                    <a16:rowId xmlns:a16="http://schemas.microsoft.com/office/drawing/2014/main" val="1220210720"/>
                  </a:ext>
                </a:extLst>
              </a:tr>
              <a:tr h="298681">
                <a:tc gridSpan="3">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600" noProof="0">
                          <a:effectLst/>
                        </a:rPr>
                        <a:t>1. Enabling environment  </a:t>
                      </a:r>
                      <a:endParaRPr lang="en-GB" sz="1600" noProof="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5F73"/>
                    </a:solidFill>
                  </a:tcPr>
                </a:tc>
                <a:tc hMerge="1">
                  <a:txBody>
                    <a:bodyPr/>
                    <a:lstStyle/>
                    <a:p>
                      <a:endParaRPr lang="LID4096"/>
                    </a:p>
                  </a:txBody>
                  <a:tcPr/>
                </a:tc>
                <a:tc hMerge="1">
                  <a:txBody>
                    <a:bodyPr/>
                    <a:lstStyle/>
                    <a:p>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TlToBr w="12700" cmpd="sng">
                      <a:noFill/>
                      <a:prstDash val="solid"/>
                    </a:lnTlToBr>
                    <a:lnBlToTr w="12700" cmpd="sng">
                      <a:noFill/>
                      <a:prstDash val="solid"/>
                    </a:lnBlToTr>
                    <a:solidFill>
                      <a:srgbClr val="005F73"/>
                    </a:solidFill>
                  </a:tcPr>
                </a:tc>
                <a:extLst>
                  <a:ext uri="{0D108BD9-81ED-4DB2-BD59-A6C34878D82A}">
                    <a16:rowId xmlns:a16="http://schemas.microsoft.com/office/drawing/2014/main" val="2349422941"/>
                  </a:ext>
                </a:extLst>
              </a:tr>
              <a:tr h="29868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600" noProof="0">
                          <a:effectLst/>
                          <a:latin typeface="Calibri" panose="020F0502020204030204" pitchFamily="34" charset="0"/>
                          <a:ea typeface="Calibri" panose="020F0502020204030204" pitchFamily="34" charset="0"/>
                          <a:cs typeface="Times New Roman" panose="02020603050405020304" pitchFamily="18" charset="0"/>
                        </a:rPr>
                        <a:t>Kenya</a:t>
                      </a:r>
                    </a:p>
                  </a:txBody>
                  <a:tcPr marL="54091" marR="54091"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F7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noProof="0">
                          <a:effectLst/>
                          <a:latin typeface="Calibri" panose="020F0502020204030204" pitchFamily="34" charset="0"/>
                          <a:ea typeface="Calibri" panose="020F0502020204030204" pitchFamily="34" charset="0"/>
                          <a:cs typeface="Times New Roman" panose="02020603050405020304" pitchFamily="18" charset="0"/>
                        </a:rPr>
                        <a:t>Finalization of Water Towers Bill</a:t>
                      </a:r>
                    </a:p>
                  </a:txBody>
                  <a:tcPr marL="54091" marR="54091" marT="0" marB="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F73">
                        <a:tint val="20000"/>
                      </a:srgbClr>
                    </a:solidFill>
                  </a:tcPr>
                </a:tc>
                <a:tc>
                  <a:txBody>
                    <a:bodyPr/>
                    <a:lstStyle/>
                    <a:p>
                      <a:r>
                        <a:rPr lang="en-GB" sz="1600" noProof="0">
                          <a:effectLst/>
                          <a:latin typeface="Calibri" panose="020F0502020204030204" pitchFamily="34" charset="0"/>
                          <a:ea typeface="Calibri" panose="020F0502020204030204" pitchFamily="34" charset="0"/>
                          <a:cs typeface="Times New Roman" panose="02020603050405020304" pitchFamily="18" charset="0"/>
                        </a:rPr>
                        <a:t>6.1, 6.5, 6.6, 15.1, 15.2</a:t>
                      </a:r>
                    </a:p>
                  </a:txBody>
                  <a:tcPr marL="54091" marR="54091" marT="0" marB="0">
                    <a:lnL w="12700" cap="flat" cmpd="sng" algn="ctr">
                      <a:solidFill>
                        <a:srgbClr val="FFFFFF"/>
                      </a:solidFill>
                      <a:prstDash val="solid"/>
                      <a:round/>
                      <a:headEnd type="none" w="med" len="med"/>
                      <a:tailEnd type="none" w="med" len="med"/>
                    </a:lnL>
                    <a:lnR w="12700" cmpd="sng">
                      <a:solidFill>
                        <a:srgbClr val="FFFFFF"/>
                      </a:solidFill>
                    </a:lnR>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F73">
                        <a:tint val="20000"/>
                      </a:srgbClr>
                    </a:solidFill>
                  </a:tcPr>
                </a:tc>
                <a:extLst>
                  <a:ext uri="{0D108BD9-81ED-4DB2-BD59-A6C34878D82A}">
                    <a16:rowId xmlns:a16="http://schemas.microsoft.com/office/drawing/2014/main" val="3392818433"/>
                  </a:ext>
                </a:extLst>
              </a:tr>
              <a:tr h="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600" noProof="0">
                          <a:effectLst/>
                          <a:latin typeface="Calibri" panose="020F0502020204030204" pitchFamily="34" charset="0"/>
                          <a:ea typeface="Calibri" panose="020F0502020204030204" pitchFamily="34" charset="0"/>
                          <a:cs typeface="Times New Roman" panose="02020603050405020304" pitchFamily="18" charset="0"/>
                        </a:rPr>
                        <a:t>Cameroon </a:t>
                      </a:r>
                    </a:p>
                  </a:txBody>
                  <a:tcPr marL="54091" marR="54091"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F7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noProof="0">
                          <a:effectLst/>
                          <a:latin typeface="Calibri" panose="020F0502020204030204" pitchFamily="34" charset="0"/>
                          <a:ea typeface="Calibri" panose="020F0502020204030204" pitchFamily="34" charset="0"/>
                          <a:cs typeface="Times New Roman" panose="02020603050405020304" pitchFamily="18" charset="0"/>
                        </a:rPr>
                        <a:t>Support for the development of Local Water and Sanitation Plans in the communes</a:t>
                      </a:r>
                      <a:endParaRPr lang="en-GB" sz="1600" noProof="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F73">
                        <a:tint val="40000"/>
                      </a:srgbClr>
                    </a:solidFill>
                  </a:tcPr>
                </a:tc>
                <a:tc>
                  <a:txBody>
                    <a:bodyPr/>
                    <a:lstStyle/>
                    <a:p>
                      <a:r>
                        <a:rPr lang="en-GB" sz="1600" noProof="0">
                          <a:effectLst/>
                          <a:latin typeface="Calibri" panose="020F0502020204030204" pitchFamily="34" charset="0"/>
                          <a:ea typeface="Calibri" panose="020F0502020204030204" pitchFamily="34" charset="0"/>
                          <a:cs typeface="Times New Roman" panose="02020603050405020304" pitchFamily="18" charset="0"/>
                        </a:rPr>
                        <a:t>6.1, 6.2, 6.5</a:t>
                      </a:r>
                    </a:p>
                  </a:txBody>
                  <a:tcPr marL="54091" marR="54091" marT="0" marB="0">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F73">
                        <a:tint val="40000"/>
                      </a:srgbClr>
                    </a:solidFill>
                  </a:tcPr>
                </a:tc>
                <a:extLst>
                  <a:ext uri="{0D108BD9-81ED-4DB2-BD59-A6C34878D82A}">
                    <a16:rowId xmlns:a16="http://schemas.microsoft.com/office/drawing/2014/main" val="1031786608"/>
                  </a:ext>
                </a:extLst>
              </a:tr>
              <a:tr h="298681">
                <a:tc gridSpan="3">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600" noProof="0">
                          <a:effectLst/>
                        </a:rPr>
                        <a:t>2. Institutions and participation</a:t>
                      </a:r>
                      <a:endParaRPr lang="en-GB" sz="1600" noProof="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F73"/>
                    </a:solidFill>
                  </a:tcPr>
                </a:tc>
                <a:tc hMerge="1">
                  <a:txBody>
                    <a:bodyPr/>
                    <a:lstStyle/>
                    <a:p>
                      <a:endParaRPr lang="LID4096"/>
                    </a:p>
                  </a:txBody>
                  <a:tcPr/>
                </a:tc>
                <a:tc hMerge="1">
                  <a:txBody>
                    <a:bodyPr/>
                    <a:lstStyle/>
                    <a:p>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TlToBr w="12700" cmpd="sng">
                      <a:noFill/>
                      <a:prstDash val="solid"/>
                    </a:lnTlToBr>
                    <a:lnBlToTr w="12700" cmpd="sng">
                      <a:noFill/>
                      <a:prstDash val="solid"/>
                    </a:lnBlToTr>
                    <a:solidFill>
                      <a:srgbClr val="005F73"/>
                    </a:solidFill>
                  </a:tcPr>
                </a:tc>
                <a:extLst>
                  <a:ext uri="{0D108BD9-81ED-4DB2-BD59-A6C34878D82A}">
                    <a16:rowId xmlns:a16="http://schemas.microsoft.com/office/drawing/2014/main" val="1821755893"/>
                  </a:ext>
                </a:extLst>
              </a:tr>
              <a:tr h="29868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600" noProof="0">
                          <a:effectLst/>
                          <a:latin typeface="Calibri" panose="020F0502020204030204" pitchFamily="34" charset="0"/>
                          <a:ea typeface="Calibri" panose="020F0502020204030204" pitchFamily="34" charset="0"/>
                          <a:cs typeface="Times New Roman" panose="02020603050405020304" pitchFamily="18" charset="0"/>
                        </a:rPr>
                        <a:t>Nicaragua</a:t>
                      </a:r>
                    </a:p>
                  </a:txBody>
                  <a:tcPr marL="54091" marR="54091"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F7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noProof="0">
                          <a:effectLst/>
                          <a:latin typeface="Calibri" panose="020F0502020204030204" pitchFamily="34" charset="0"/>
                          <a:ea typeface="Calibri" panose="020F0502020204030204" pitchFamily="34" charset="0"/>
                          <a:cs typeface="Times New Roman" panose="02020603050405020304" pitchFamily="18" charset="0"/>
                        </a:rPr>
                        <a:t>Strengthen permanent spaces for coordination and cooperation between municipalities that share basins</a:t>
                      </a:r>
                      <a:endParaRPr lang="en-GB" sz="1600" noProof="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F73">
                        <a:tint val="40000"/>
                      </a:srgbClr>
                    </a:solidFill>
                  </a:tcPr>
                </a:tc>
                <a:tc>
                  <a:txBody>
                    <a:bodyPr/>
                    <a:lstStyle/>
                    <a:p>
                      <a:r>
                        <a:rPr lang="en-GB" sz="1600" noProof="0">
                          <a:effectLst/>
                          <a:latin typeface="Calibri" panose="020F0502020204030204" pitchFamily="34" charset="0"/>
                          <a:ea typeface="Calibri" panose="020F0502020204030204" pitchFamily="34" charset="0"/>
                          <a:cs typeface="Times New Roman" panose="02020603050405020304" pitchFamily="18" charset="0"/>
                        </a:rPr>
                        <a:t>6.1. 6.2, 6.5, 6.6, 6.a, 6.b</a:t>
                      </a:r>
                    </a:p>
                  </a:txBody>
                  <a:tcPr marL="54091" marR="5409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F73">
                        <a:tint val="40000"/>
                      </a:srgbClr>
                    </a:solidFill>
                  </a:tcPr>
                </a:tc>
                <a:extLst>
                  <a:ext uri="{0D108BD9-81ED-4DB2-BD59-A6C34878D82A}">
                    <a16:rowId xmlns:a16="http://schemas.microsoft.com/office/drawing/2014/main" val="20633444"/>
                  </a:ext>
                </a:extLst>
              </a:tr>
              <a:tr h="29868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600" noProof="0">
                          <a:effectLst/>
                          <a:latin typeface="Calibri" panose="020F0502020204030204" pitchFamily="34" charset="0"/>
                          <a:ea typeface="Calibri" panose="020F0502020204030204" pitchFamily="34" charset="0"/>
                          <a:cs typeface="Times New Roman" panose="02020603050405020304" pitchFamily="18" charset="0"/>
                        </a:rPr>
                        <a:t>Armenia</a:t>
                      </a:r>
                    </a:p>
                  </a:txBody>
                  <a:tcPr marL="54091" marR="54091"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F7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noProof="0">
                          <a:effectLst/>
                          <a:latin typeface="Calibri" panose="020F0502020204030204" pitchFamily="34" charset="0"/>
                          <a:ea typeface="Calibri" panose="020F0502020204030204" pitchFamily="34" charset="0"/>
                          <a:cs typeface="Times New Roman" panose="02020603050405020304" pitchFamily="18" charset="0"/>
                        </a:rPr>
                        <a:t>Support communication managers to implement communication actions to instill new behaviors and attitudes in society</a:t>
                      </a:r>
                      <a:endParaRPr lang="en-GB" sz="1600" noProof="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F73">
                        <a:tint val="20000"/>
                      </a:srgbClr>
                    </a:solidFill>
                  </a:tcPr>
                </a:tc>
                <a:tc>
                  <a:txBody>
                    <a:bodyPr/>
                    <a:lstStyle/>
                    <a:p>
                      <a:r>
                        <a:rPr lang="en-GB" sz="1600" noProof="0">
                          <a:effectLst/>
                          <a:latin typeface="Calibri" panose="020F0502020204030204" pitchFamily="34" charset="0"/>
                          <a:ea typeface="Calibri" panose="020F0502020204030204" pitchFamily="34" charset="0"/>
                          <a:cs typeface="Times New Roman" panose="02020603050405020304" pitchFamily="18" charset="0"/>
                        </a:rPr>
                        <a:t>6.1. 6.2, 6.4, 6.5, 6.b, 12.2</a:t>
                      </a:r>
                    </a:p>
                  </a:txBody>
                  <a:tcPr marL="54091" marR="5409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F73">
                        <a:tint val="20000"/>
                      </a:srgbClr>
                    </a:solidFill>
                  </a:tcPr>
                </a:tc>
                <a:extLst>
                  <a:ext uri="{0D108BD9-81ED-4DB2-BD59-A6C34878D82A}">
                    <a16:rowId xmlns:a16="http://schemas.microsoft.com/office/drawing/2014/main" val="3678429403"/>
                  </a:ext>
                </a:extLst>
              </a:tr>
              <a:tr h="298681">
                <a:tc gridSpan="3">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600" noProof="0">
                          <a:effectLst/>
                        </a:rPr>
                        <a:t>3. Management instruments</a:t>
                      </a:r>
                      <a:endParaRPr lang="en-GB" sz="1600" noProof="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F73"/>
                    </a:solidFill>
                  </a:tcPr>
                </a:tc>
                <a:tc hMerge="1">
                  <a:txBody>
                    <a:bodyPr/>
                    <a:lstStyle/>
                    <a:p>
                      <a:endParaRPr lang="LID4096"/>
                    </a:p>
                  </a:txBody>
                  <a:tcPr/>
                </a:tc>
                <a:tc hMerge="1">
                  <a:txBody>
                    <a:bodyPr/>
                    <a:lstStyle/>
                    <a:p>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TlToBr w="12700" cmpd="sng">
                      <a:noFill/>
                      <a:prstDash val="solid"/>
                    </a:lnTlToBr>
                    <a:lnBlToTr w="12700" cmpd="sng">
                      <a:noFill/>
                      <a:prstDash val="solid"/>
                    </a:lnBlToTr>
                    <a:solidFill>
                      <a:srgbClr val="005F73"/>
                    </a:solidFill>
                  </a:tcPr>
                </a:tc>
                <a:extLst>
                  <a:ext uri="{0D108BD9-81ED-4DB2-BD59-A6C34878D82A}">
                    <a16:rowId xmlns:a16="http://schemas.microsoft.com/office/drawing/2014/main" val="1115983292"/>
                  </a:ext>
                </a:extLst>
              </a:tr>
              <a:tr h="29868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600" noProof="0">
                          <a:effectLst/>
                          <a:latin typeface="Calibri" panose="020F0502020204030204" pitchFamily="34" charset="0"/>
                          <a:ea typeface="Calibri" panose="020F0502020204030204" pitchFamily="34" charset="0"/>
                          <a:cs typeface="Times New Roman" panose="02020603050405020304" pitchFamily="18" charset="0"/>
                        </a:rPr>
                        <a:t>Guatemala</a:t>
                      </a:r>
                    </a:p>
                  </a:txBody>
                  <a:tcPr marL="54091" marR="54091"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F7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b="0" i="0" u="none" strike="noStrike" noProof="0">
                          <a:solidFill>
                            <a:srgbClr val="000000"/>
                          </a:solidFill>
                          <a:effectLst/>
                          <a:latin typeface="Calibri" panose="020F0502020204030204" pitchFamily="34" charset="0"/>
                        </a:rPr>
                        <a:t>Generate forecasts on water supply and availability based on risk scenarios</a:t>
                      </a:r>
                      <a:endParaRPr lang="en-GB" sz="1600" noProof="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F73">
                        <a:tint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6.1, 6.4, 6.5, 13.1</a:t>
                      </a:r>
                    </a:p>
                  </a:txBody>
                  <a:tcPr marL="54091" marR="5409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F73">
                        <a:tint val="20000"/>
                      </a:srgbClr>
                    </a:solidFill>
                  </a:tcPr>
                </a:tc>
                <a:extLst>
                  <a:ext uri="{0D108BD9-81ED-4DB2-BD59-A6C34878D82A}">
                    <a16:rowId xmlns:a16="http://schemas.microsoft.com/office/drawing/2014/main" val="3669521838"/>
                  </a:ext>
                </a:extLst>
              </a:tr>
              <a:tr h="29868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600" noProof="0">
                          <a:effectLst/>
                          <a:latin typeface="Calibri" panose="020F0502020204030204" pitchFamily="34" charset="0"/>
                          <a:ea typeface="Calibri" panose="020F0502020204030204" pitchFamily="34" charset="0"/>
                          <a:cs typeface="Times New Roman" panose="02020603050405020304" pitchFamily="18" charset="0"/>
                        </a:rPr>
                        <a:t>Nepal</a:t>
                      </a:r>
                    </a:p>
                  </a:txBody>
                  <a:tcPr marL="54091" marR="54091" marT="0" marB="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F73"/>
                    </a:solidFill>
                  </a:tcPr>
                </a:tc>
                <a:tc>
                  <a:txBody>
                    <a:bodyPr/>
                    <a:lstStyle/>
                    <a:p>
                      <a:r>
                        <a:rPr lang="en-US" sz="1600" noProof="0">
                          <a:effectLst/>
                          <a:latin typeface="Calibri" panose="020F0502020204030204" pitchFamily="34" charset="0"/>
                          <a:ea typeface="Calibri" panose="020F0502020204030204" pitchFamily="34" charset="0"/>
                          <a:cs typeface="Times New Roman" panose="02020603050405020304" pitchFamily="18" charset="0"/>
                        </a:rPr>
                        <a:t>Develop a mechanism for data sharing by local governments, citizen’s groups, CBOs and school and operationalize a national database </a:t>
                      </a:r>
                      <a:r>
                        <a:rPr lang="en-US" sz="1600" noProof="0" err="1">
                          <a:effectLst/>
                          <a:latin typeface="Calibri" panose="020F0502020204030204" pitchFamily="34" charset="0"/>
                          <a:ea typeface="Calibri" panose="020F0502020204030204" pitchFamily="34" charset="0"/>
                          <a:cs typeface="Times New Roman" panose="02020603050405020304" pitchFamily="18" charset="0"/>
                        </a:rPr>
                        <a:t>centre</a:t>
                      </a:r>
                      <a:endParaRPr lang="en-GB" sz="1600" noProof="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F73">
                        <a:tint val="40000"/>
                      </a:srgbClr>
                    </a:solidFill>
                  </a:tcPr>
                </a:tc>
                <a:tc>
                  <a:txBody>
                    <a:bodyPr/>
                    <a:lstStyle/>
                    <a:p>
                      <a:r>
                        <a:rPr kumimoji="0" lang="en-GB" sz="1600" b="0" i="0" u="none" strike="noStrike" kern="1200" cap="none" spc="0" normalizeH="0" baseline="0" noProof="0">
                          <a:ln>
                            <a:noFill/>
                          </a:ln>
                          <a:solidFill>
                            <a:prstClr val="black"/>
                          </a:solidFill>
                          <a:effectLst/>
                          <a:uLnTx/>
                          <a:uFillTx/>
                          <a:latin typeface="+mn-lt"/>
                          <a:ea typeface="+mn-ea"/>
                          <a:cs typeface="+mn-cs"/>
                        </a:rPr>
                        <a:t>6.1, 6.2, 6.3, 6.5</a:t>
                      </a:r>
                    </a:p>
                  </a:txBody>
                  <a:tcPr marL="54091" marR="5409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F73">
                        <a:tint val="40000"/>
                      </a:srgbClr>
                    </a:solidFill>
                  </a:tcPr>
                </a:tc>
                <a:extLst>
                  <a:ext uri="{0D108BD9-81ED-4DB2-BD59-A6C34878D82A}">
                    <a16:rowId xmlns:a16="http://schemas.microsoft.com/office/drawing/2014/main" val="3874661628"/>
                  </a:ext>
                </a:extLst>
              </a:tr>
              <a:tr h="298681">
                <a:tc gridSpan="3">
                  <a:txBody>
                    <a:bodyPr/>
                    <a:lstStyle/>
                    <a:p>
                      <a:r>
                        <a:rPr lang="en-GB" sz="1600" b="1" kern="1200" noProof="0">
                          <a:solidFill>
                            <a:schemeClr val="lt1"/>
                          </a:solidFill>
                          <a:effectLst/>
                          <a:latin typeface="Calibri" panose="020F0502020204030204"/>
                          <a:ea typeface="+mn-ea"/>
                          <a:cs typeface="+mn-cs"/>
                        </a:rPr>
                        <a:t>4. Finance</a:t>
                      </a:r>
                    </a:p>
                  </a:txBody>
                  <a:tcPr marL="54091" marR="54091" marT="0" marB="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F73"/>
                    </a:solidFill>
                  </a:tcPr>
                </a:tc>
                <a:tc hMerge="1">
                  <a:txBody>
                    <a:bodyPr/>
                    <a:lstStyle/>
                    <a:p>
                      <a:endParaRPr lang="en-SE" sz="1600">
                        <a:effectLst/>
                        <a:latin typeface="Calibri" panose="020F0502020204030204" pitchFamily="34" charset="0"/>
                        <a:ea typeface="Calibri" panose="020F0502020204030204" pitchFamily="34" charset="0"/>
                        <a:cs typeface="Times New Roman" panose="02020603050405020304" pitchFamily="18" charset="0"/>
                      </a:endParaRPr>
                    </a:p>
                  </a:txBody>
                  <a:tcPr marL="54091" marR="54091" marT="0" marB="0">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F73">
                        <a:tint val="40000"/>
                      </a:srgbClr>
                    </a:solidFill>
                  </a:tcPr>
                </a:tc>
                <a:tc hMerge="1">
                  <a:txBody>
                    <a:bodyPr/>
                    <a:lstStyle/>
                    <a:p>
                      <a:endParaRPr lang="en-SE" sz="1600" b="1" kern="1200">
                        <a:solidFill>
                          <a:schemeClr val="lt1"/>
                        </a:solidFill>
                        <a:effectLst/>
                        <a:latin typeface="Calibri" panose="020F0502020204030204"/>
                        <a:ea typeface="+mn-ea"/>
                        <a:cs typeface="+mn-cs"/>
                      </a:endParaRPr>
                    </a:p>
                  </a:txBody>
                  <a:tcPr marL="54091" marR="54091" marT="0" marB="0">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F73"/>
                    </a:solidFill>
                  </a:tcPr>
                </a:tc>
                <a:extLst>
                  <a:ext uri="{0D108BD9-81ED-4DB2-BD59-A6C34878D82A}">
                    <a16:rowId xmlns:a16="http://schemas.microsoft.com/office/drawing/2014/main" val="1802452231"/>
                  </a:ext>
                </a:extLst>
              </a:tr>
              <a:tr h="29868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600" noProof="0">
                          <a:effectLst/>
                          <a:latin typeface="Calibri" panose="020F0502020204030204" pitchFamily="34" charset="0"/>
                          <a:ea typeface="Calibri" panose="020F0502020204030204" pitchFamily="34" charset="0"/>
                          <a:cs typeface="Times New Roman" panose="02020603050405020304" pitchFamily="18" charset="0"/>
                        </a:rPr>
                        <a:t>Panama</a:t>
                      </a:r>
                    </a:p>
                  </a:txBody>
                  <a:tcPr marL="54091" marR="54091" marT="0" marB="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F7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b="0" i="0" u="none" strike="noStrike" kern="1200" noProof="0">
                          <a:solidFill>
                            <a:srgbClr val="000000"/>
                          </a:solidFill>
                          <a:effectLst/>
                          <a:latin typeface="Calibri" panose="020F0502020204030204" pitchFamily="34" charset="0"/>
                          <a:ea typeface="+mn-ea"/>
                          <a:cs typeface="+mn-cs"/>
                        </a:rPr>
                        <a:t>Review water fee rates, as well as initial water use inspection fees </a:t>
                      </a:r>
                      <a:endParaRPr lang="en-GB" sz="1600" b="0" i="0" u="none" strike="noStrike" kern="1200" noProof="0">
                        <a:solidFill>
                          <a:srgbClr val="000000"/>
                        </a:solidFill>
                        <a:effectLst/>
                        <a:latin typeface="Calibri" panose="020F0502020204030204" pitchFamily="34" charset="0"/>
                        <a:ea typeface="+mn-ea"/>
                        <a:cs typeface="+mn-cs"/>
                      </a:endParaRPr>
                    </a:p>
                  </a:txBody>
                  <a:tcPr marL="54091" marR="5409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AEB"/>
                    </a:solidFill>
                  </a:tcPr>
                </a:tc>
                <a:tc>
                  <a:txBody>
                    <a:bodyPr/>
                    <a:lstStyle/>
                    <a:p>
                      <a:r>
                        <a:rPr lang="en-GB" sz="16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6.1, 6.2, 6.5, 6.6</a:t>
                      </a:r>
                    </a:p>
                  </a:txBody>
                  <a:tcPr marL="54091" marR="54091" marT="0" marB="0">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AEB"/>
                    </a:solidFill>
                  </a:tcPr>
                </a:tc>
                <a:extLst>
                  <a:ext uri="{0D108BD9-81ED-4DB2-BD59-A6C34878D82A}">
                    <a16:rowId xmlns:a16="http://schemas.microsoft.com/office/drawing/2014/main" val="218869509"/>
                  </a:ext>
                </a:extLst>
              </a:tr>
              <a:tr h="29868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600" noProof="0">
                          <a:effectLst/>
                          <a:latin typeface="Calibri" panose="020F0502020204030204" pitchFamily="34" charset="0"/>
                          <a:ea typeface="Calibri" panose="020F0502020204030204" pitchFamily="34" charset="0"/>
                          <a:cs typeface="Times New Roman" panose="02020603050405020304" pitchFamily="18" charset="0"/>
                        </a:rPr>
                        <a:t>Kazakhstan </a:t>
                      </a:r>
                    </a:p>
                  </a:txBody>
                  <a:tcPr marL="54091" marR="54091" marT="0" marB="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F73"/>
                    </a:solidFill>
                  </a:tcPr>
                </a:tc>
                <a:tc>
                  <a:txBody>
                    <a:bodyPr/>
                    <a:lstStyle/>
                    <a:p>
                      <a:r>
                        <a:rPr lang="en-GB" sz="1600" noProof="0">
                          <a:effectLst/>
                          <a:latin typeface="Calibri" panose="020F0502020204030204" pitchFamily="34" charset="0"/>
                          <a:ea typeface="Calibri" panose="020F0502020204030204" pitchFamily="34" charset="0"/>
                          <a:cs typeface="Times New Roman" panose="02020603050405020304" pitchFamily="18" charset="0"/>
                        </a:rPr>
                        <a:t>Update of water tariff policy </a:t>
                      </a:r>
                    </a:p>
                  </a:txBody>
                  <a:tcPr marL="54091" marR="5409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2D5"/>
                    </a:solidFill>
                  </a:tcPr>
                </a:tc>
                <a:tc>
                  <a:txBody>
                    <a:bodyPr/>
                    <a:lstStyle/>
                    <a:p>
                      <a:r>
                        <a:rPr lang="en-GB" sz="16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6.1, 6.2, 6.5</a:t>
                      </a:r>
                      <a:endParaRPr lang="en-GB" sz="1600" kern="1200" noProof="0">
                        <a:solidFill>
                          <a:schemeClr val="tx1"/>
                        </a:solidFill>
                        <a:effectLst/>
                        <a:latin typeface="Calibri" panose="020F0502020204030204" pitchFamily="34" charset="0"/>
                        <a:cs typeface="Times New Roman" panose="02020603050405020304" pitchFamily="18" charset="0"/>
                      </a:endParaRPr>
                    </a:p>
                  </a:txBody>
                  <a:tcPr marL="54091" marR="54091" marT="0" marB="0">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solidFill>
                      <a:srgbClr val="CBD2D5"/>
                    </a:solidFill>
                  </a:tcPr>
                </a:tc>
                <a:extLst>
                  <a:ext uri="{0D108BD9-81ED-4DB2-BD59-A6C34878D82A}">
                    <a16:rowId xmlns:a16="http://schemas.microsoft.com/office/drawing/2014/main" val="2079676943"/>
                  </a:ext>
                </a:extLst>
              </a:tr>
            </a:tbl>
          </a:graphicData>
        </a:graphic>
      </p:graphicFrame>
      <p:cxnSp>
        <p:nvCxnSpPr>
          <p:cNvPr id="7" name="Straight Connector 6">
            <a:extLst>
              <a:ext uri="{FF2B5EF4-FFF2-40B4-BE49-F238E27FC236}">
                <a16:creationId xmlns:a16="http://schemas.microsoft.com/office/drawing/2014/main" id="{E5BD34F2-CF96-B242-4E60-722B4587D9ED}"/>
              </a:ext>
            </a:extLst>
          </p:cNvPr>
          <p:cNvCxnSpPr/>
          <p:nvPr/>
        </p:nvCxnSpPr>
        <p:spPr>
          <a:xfrm>
            <a:off x="814584" y="1001503"/>
            <a:ext cx="10935478"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3300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1137D-AC78-4C9A-A8AA-581DCC708D38}"/>
              </a:ext>
            </a:extLst>
          </p:cNvPr>
          <p:cNvSpPr>
            <a:spLocks noGrp="1"/>
          </p:cNvSpPr>
          <p:nvPr>
            <p:ph type="title"/>
          </p:nvPr>
        </p:nvSpPr>
        <p:spPr>
          <a:xfrm>
            <a:off x="838200" y="1"/>
            <a:ext cx="10935478" cy="1237672"/>
          </a:xfrm>
        </p:spPr>
        <p:txBody>
          <a:bodyPr>
            <a:normAutofit/>
          </a:bodyPr>
          <a:lstStyle/>
          <a:p>
            <a:pPr algn="ctr"/>
            <a:r>
              <a:rPr lang="en-GB" b="1">
                <a:solidFill>
                  <a:srgbClr val="60B6D3"/>
                </a:solidFill>
                <a:latin typeface="+mn-lt"/>
              </a:rPr>
              <a:t>Some final thoughts</a:t>
            </a:r>
          </a:p>
        </p:txBody>
      </p:sp>
      <p:sp>
        <p:nvSpPr>
          <p:cNvPr id="3" name="Content Placeholder 2">
            <a:extLst>
              <a:ext uri="{FF2B5EF4-FFF2-40B4-BE49-F238E27FC236}">
                <a16:creationId xmlns:a16="http://schemas.microsoft.com/office/drawing/2014/main" id="{0966580D-D7AF-4CE0-A86B-8258B8CB02FB}"/>
              </a:ext>
            </a:extLst>
          </p:cNvPr>
          <p:cNvSpPr>
            <a:spLocks noGrp="1"/>
          </p:cNvSpPr>
          <p:nvPr>
            <p:ph idx="1"/>
          </p:nvPr>
        </p:nvSpPr>
        <p:spPr>
          <a:xfrm>
            <a:off x="838200" y="1825625"/>
            <a:ext cx="10515600" cy="4667250"/>
          </a:xfrm>
        </p:spPr>
        <p:txBody>
          <a:bodyPr vert="horz" lIns="91440" tIns="45720" rIns="91440" bIns="45720" rtlCol="0" anchor="t">
            <a:normAutofit/>
          </a:bodyPr>
          <a:lstStyle/>
          <a:p>
            <a:r>
              <a:rPr lang="en-GB"/>
              <a:t>All SDGs are inter-related, and NONE of them will be achieved unless we </a:t>
            </a:r>
            <a:r>
              <a:rPr lang="en-GB" b="1"/>
              <a:t>value and manage our water resources and services in an integrated way</a:t>
            </a:r>
          </a:p>
          <a:p>
            <a:r>
              <a:rPr lang="en-GB"/>
              <a:t>There are endless frameworks, concepts and methodologies – we need to devote our energies to</a:t>
            </a:r>
            <a:r>
              <a:rPr lang="en-GB" b="1"/>
              <a:t> using the existing ones to advance towards our 2030 targets!</a:t>
            </a:r>
          </a:p>
          <a:p>
            <a:r>
              <a:rPr lang="en-GB"/>
              <a:t>Breaking down the silos requires </a:t>
            </a:r>
            <a:r>
              <a:rPr lang="en-GB" b="1"/>
              <a:t>difficult conversations, including on trade-offs</a:t>
            </a:r>
            <a:r>
              <a:rPr lang="en-GB"/>
              <a:t>, and high-level political will at the national level </a:t>
            </a:r>
          </a:p>
          <a:p>
            <a:r>
              <a:rPr lang="en-GB">
                <a:ea typeface="+mn-lt"/>
                <a:cs typeface="+mn-lt"/>
              </a:rPr>
              <a:t>There are good examples of reduced fragmentation, and those can and should be</a:t>
            </a:r>
            <a:r>
              <a:rPr lang="en-GB" b="1">
                <a:ea typeface="+mn-lt"/>
                <a:cs typeface="+mn-lt"/>
              </a:rPr>
              <a:t> </a:t>
            </a:r>
            <a:r>
              <a:rPr lang="en-GB">
                <a:ea typeface="+mn-lt"/>
                <a:cs typeface="+mn-lt"/>
              </a:rPr>
              <a:t>shared,</a:t>
            </a:r>
            <a:r>
              <a:rPr lang="en-GB" b="1">
                <a:ea typeface="+mn-lt"/>
                <a:cs typeface="+mn-lt"/>
              </a:rPr>
              <a:t> </a:t>
            </a:r>
            <a:r>
              <a:rPr lang="en-GB" b="1">
                <a:cs typeface="Calibri"/>
              </a:rPr>
              <a:t>to stimulate others</a:t>
            </a:r>
            <a:endParaRPr lang="en-GB">
              <a:ea typeface="+mn-lt"/>
              <a:cs typeface="+mn-lt"/>
            </a:endParaRPr>
          </a:p>
        </p:txBody>
      </p:sp>
      <p:cxnSp>
        <p:nvCxnSpPr>
          <p:cNvPr id="5" name="Straight Connector 4">
            <a:extLst>
              <a:ext uri="{FF2B5EF4-FFF2-40B4-BE49-F238E27FC236}">
                <a16:creationId xmlns:a16="http://schemas.microsoft.com/office/drawing/2014/main" id="{505A9E01-EDB8-83AD-70B7-5D891C3B73B4}"/>
              </a:ext>
            </a:extLst>
          </p:cNvPr>
          <p:cNvCxnSpPr/>
          <p:nvPr/>
        </p:nvCxnSpPr>
        <p:spPr>
          <a:xfrm>
            <a:off x="814584" y="1001503"/>
            <a:ext cx="10935478"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032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3ABBD6-B218-CD90-94C6-25275ACCC5AC}"/>
              </a:ext>
            </a:extLst>
          </p:cNvPr>
          <p:cNvSpPr>
            <a:spLocks noGrp="1"/>
          </p:cNvSpPr>
          <p:nvPr>
            <p:ph type="title"/>
          </p:nvPr>
        </p:nvSpPr>
        <p:spPr>
          <a:xfrm>
            <a:off x="696876" y="160046"/>
            <a:ext cx="11353800" cy="1078711"/>
          </a:xfrm>
          <a:ln>
            <a:solidFill>
              <a:srgbClr val="5FAAA6"/>
            </a:solidFill>
          </a:ln>
        </p:spPr>
        <p:txBody>
          <a:bodyPr>
            <a:normAutofit fontScale="90000"/>
          </a:bodyPr>
          <a:lstStyle/>
          <a:p>
            <a:r>
              <a:rPr lang="en-US"/>
              <a:t>Cooperation Opportunities for Improved Integration Across SDG6</a:t>
            </a:r>
          </a:p>
        </p:txBody>
      </p:sp>
      <p:sp>
        <p:nvSpPr>
          <p:cNvPr id="5" name="Content Placeholder 4">
            <a:extLst>
              <a:ext uri="{FF2B5EF4-FFF2-40B4-BE49-F238E27FC236}">
                <a16:creationId xmlns:a16="http://schemas.microsoft.com/office/drawing/2014/main" id="{6D5E5F37-D7FB-3813-ECAB-CED3B9C9F194}"/>
              </a:ext>
            </a:extLst>
          </p:cNvPr>
          <p:cNvSpPr>
            <a:spLocks noGrp="1"/>
          </p:cNvSpPr>
          <p:nvPr>
            <p:ph idx="1"/>
          </p:nvPr>
        </p:nvSpPr>
        <p:spPr>
          <a:xfrm>
            <a:off x="619055" y="1729923"/>
            <a:ext cx="6874565" cy="4572000"/>
          </a:xfrm>
        </p:spPr>
        <p:txBody>
          <a:bodyPr>
            <a:noAutofit/>
          </a:bodyPr>
          <a:lstStyle/>
          <a:p>
            <a:r>
              <a:rPr lang="en-US" sz="3000"/>
              <a:t>Report addresses the institutional fragmentation between WRM and WASH</a:t>
            </a:r>
          </a:p>
          <a:p>
            <a:r>
              <a:rPr lang="en-US" sz="3000" b="0" i="0">
                <a:effectLst/>
              </a:rPr>
              <a:t>The report aims to assist water professionals to overcome this fragmentation and to make a transformative shift towards integrated and holistic approaches to addressing the water crisis and advancing global agendas.</a:t>
            </a:r>
            <a:endParaRPr lang="en-US" sz="3000"/>
          </a:p>
        </p:txBody>
      </p:sp>
      <p:pic>
        <p:nvPicPr>
          <p:cNvPr id="7" name="Picture 6">
            <a:extLst>
              <a:ext uri="{FF2B5EF4-FFF2-40B4-BE49-F238E27FC236}">
                <a16:creationId xmlns:a16="http://schemas.microsoft.com/office/drawing/2014/main" id="{70625322-1849-1A17-D2D6-2F9FC5BF7A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8734" y="1335071"/>
            <a:ext cx="4123266" cy="5361703"/>
          </a:xfrm>
          <a:prstGeom prst="rect">
            <a:avLst/>
          </a:prstGeom>
        </p:spPr>
      </p:pic>
    </p:spTree>
    <p:extLst>
      <p:ext uri="{BB962C8B-B14F-4D97-AF65-F5344CB8AC3E}">
        <p14:creationId xmlns:p14="http://schemas.microsoft.com/office/powerpoint/2010/main" val="31070053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BDD49BC-FF27-E645-93BF-570061AB1C63}"/>
              </a:ext>
            </a:extLst>
          </p:cNvPr>
          <p:cNvGrpSpPr/>
          <p:nvPr/>
        </p:nvGrpSpPr>
        <p:grpSpPr>
          <a:xfrm>
            <a:off x="8265953" y="265832"/>
            <a:ext cx="3579537" cy="3524779"/>
            <a:chOff x="7894458" y="271689"/>
            <a:chExt cx="3720716" cy="3663799"/>
          </a:xfrm>
        </p:grpSpPr>
        <p:pic>
          <p:nvPicPr>
            <p:cNvPr id="16" name="Picture 15" descr="E_INVERTED SDG goals_icons-individual-cmyk-0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65861" y="1393014"/>
              <a:ext cx="1627031" cy="1627031"/>
            </a:xfrm>
            <a:prstGeom prst="rect">
              <a:avLst/>
            </a:prstGeom>
          </p:spPr>
        </p:pic>
        <p:pic>
          <p:nvPicPr>
            <p:cNvPr id="19" name="Picture 18" descr="SDG Wheel_Transparent-0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94458" y="271689"/>
              <a:ext cx="3720716" cy="3663799"/>
            </a:xfrm>
            <a:prstGeom prst="rect">
              <a:avLst/>
            </a:prstGeom>
            <a:noFill/>
            <a:ln>
              <a:noFill/>
            </a:ln>
          </p:spPr>
        </p:pic>
      </p:grpSp>
      <p:sp>
        <p:nvSpPr>
          <p:cNvPr id="13" name="Rectangle 12"/>
          <p:cNvSpPr/>
          <p:nvPr/>
        </p:nvSpPr>
        <p:spPr>
          <a:xfrm>
            <a:off x="740104" y="3607490"/>
            <a:ext cx="7746350" cy="1467853"/>
          </a:xfrm>
          <a:prstGeom prst="rect">
            <a:avLst/>
          </a:prstGeom>
        </p:spPr>
        <p:txBody>
          <a:bodyPr wrap="square" lIns="56023" tIns="28011" rIns="56023" bIns="28011">
            <a:spAutoFit/>
          </a:bodyPr>
          <a:lstStyle/>
          <a:p>
            <a:pPr>
              <a:lnSpc>
                <a:spcPct val="130000"/>
              </a:lnSpc>
            </a:pPr>
            <a:r>
              <a:rPr lang="es-MX">
                <a:ea typeface="Roboto Condensed Light" panose="02000000000000000000" pitchFamily="2" charset="0"/>
              </a:rPr>
              <a:t>Colin Herron </a:t>
            </a:r>
          </a:p>
          <a:p>
            <a:pPr>
              <a:lnSpc>
                <a:spcPct val="130000"/>
              </a:lnSpc>
            </a:pPr>
            <a:r>
              <a:rPr lang="en-US">
                <a:ea typeface="Roboto Condensed Light" panose="02000000000000000000" pitchFamily="2" charset="0"/>
              </a:rPr>
              <a:t>Senior Water Resources Management Specialist, Water Solutions for the SDGs</a:t>
            </a:r>
          </a:p>
          <a:p>
            <a:pPr>
              <a:lnSpc>
                <a:spcPct val="130000"/>
              </a:lnSpc>
            </a:pPr>
            <a:r>
              <a:rPr lang="es-MX" b="1">
                <a:ea typeface="Roboto Condensed Light" panose="02000000000000000000" pitchFamily="2" charset="0"/>
              </a:rPr>
              <a:t>Global Water Partnership</a:t>
            </a:r>
          </a:p>
          <a:p>
            <a:pPr>
              <a:lnSpc>
                <a:spcPct val="130000"/>
              </a:lnSpc>
            </a:pPr>
            <a:r>
              <a:rPr lang="es-MX">
                <a:ea typeface="Roboto Condensed Light" panose="02000000000000000000" pitchFamily="2" charset="0"/>
                <a:hlinkClick r:id="rId5"/>
              </a:rPr>
              <a:t>colin.herron@gwp.org</a:t>
            </a:r>
            <a:endParaRPr lang="en-US">
              <a:ea typeface="Roboto Condensed Light" panose="02000000000000000000" pitchFamily="2" charset="0"/>
            </a:endParaRPr>
          </a:p>
        </p:txBody>
      </p:sp>
      <p:cxnSp>
        <p:nvCxnSpPr>
          <p:cNvPr id="17" name="Straight Connector 16"/>
          <p:cNvCxnSpPr/>
          <p:nvPr/>
        </p:nvCxnSpPr>
        <p:spPr>
          <a:xfrm>
            <a:off x="783648" y="3556343"/>
            <a:ext cx="767564" cy="0"/>
          </a:xfrm>
          <a:prstGeom prst="line">
            <a:avLst/>
          </a:prstGeom>
          <a:ln w="22225">
            <a:solidFill>
              <a:srgbClr val="139CCD"/>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109660" y="1949899"/>
            <a:ext cx="6172801" cy="1287675"/>
          </a:xfrm>
          <a:prstGeom prst="rect">
            <a:avLst/>
          </a:prstGeom>
          <a:noFill/>
        </p:spPr>
        <p:txBody>
          <a:bodyPr wrap="square" lIns="56023" tIns="28011" rIns="56023" bIns="28011" rtlCol="0">
            <a:spAutoFit/>
          </a:bodyPr>
          <a:lstStyle>
            <a:defPPr>
              <a:defRPr lang="en-US"/>
            </a:defPPr>
            <a:lvl1pPr>
              <a:defRPr sz="2400">
                <a:solidFill>
                  <a:srgbClr val="139CCD"/>
                </a:solidFill>
                <a:latin typeface="Bebas Neue"/>
                <a:cs typeface="Bebas Neue"/>
              </a:defRPr>
            </a:lvl1pPr>
          </a:lstStyle>
          <a:p>
            <a:r>
              <a:rPr lang="en-GB" sz="8000" b="1">
                <a:solidFill>
                  <a:schemeClr val="tx1">
                    <a:lumMod val="85000"/>
                    <a:lumOff val="15000"/>
                  </a:schemeClr>
                </a:solidFill>
                <a:latin typeface="+mn-lt"/>
              </a:rPr>
              <a:t>Thank you!</a:t>
            </a:r>
          </a:p>
        </p:txBody>
      </p:sp>
      <p:pic>
        <p:nvPicPr>
          <p:cNvPr id="9" name="Picture 2" descr="Image result for unep">
            <a:extLst>
              <a:ext uri="{FF2B5EF4-FFF2-40B4-BE49-F238E27FC236}">
                <a16:creationId xmlns:a16="http://schemas.microsoft.com/office/drawing/2014/main" id="{D4F925C2-B20F-41DF-AA2D-244BD7ECAF5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71943" y="5269867"/>
            <a:ext cx="1567689" cy="15676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text, clipart&#10;&#10;Description automatically generated">
            <a:extLst>
              <a:ext uri="{FF2B5EF4-FFF2-40B4-BE49-F238E27FC236}">
                <a16:creationId xmlns:a16="http://schemas.microsoft.com/office/drawing/2014/main" id="{CD6CEF78-2748-4B88-9E24-E49B5AC219B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99731" y="5661395"/>
            <a:ext cx="2559549" cy="1017652"/>
          </a:xfrm>
          <a:prstGeom prst="rect">
            <a:avLst/>
          </a:prstGeom>
        </p:spPr>
      </p:pic>
      <p:pic>
        <p:nvPicPr>
          <p:cNvPr id="11" name="Picture 10" descr="Logo&#10;&#10;Description automatically generated">
            <a:extLst>
              <a:ext uri="{FF2B5EF4-FFF2-40B4-BE49-F238E27FC236}">
                <a16:creationId xmlns:a16="http://schemas.microsoft.com/office/drawing/2014/main" id="{8B6BDADB-6F5B-4201-90C4-4558772856B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88370" y="5518485"/>
            <a:ext cx="2174697" cy="1091692"/>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FABE6A95-D18F-4CF3-B88F-09D71C4B85A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17575" y="5715825"/>
            <a:ext cx="2962225" cy="766715"/>
          </a:xfrm>
          <a:prstGeom prst="rect">
            <a:avLst/>
          </a:prstGeom>
        </p:spPr>
      </p:pic>
    </p:spTree>
    <p:extLst>
      <p:ext uri="{BB962C8B-B14F-4D97-AF65-F5344CB8AC3E}">
        <p14:creationId xmlns:p14="http://schemas.microsoft.com/office/powerpoint/2010/main" val="31445583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B6B12-6DC8-8BDA-EBB3-A26DBA3B2370}"/>
              </a:ext>
            </a:extLst>
          </p:cNvPr>
          <p:cNvSpPr>
            <a:spLocks noGrp="1"/>
          </p:cNvSpPr>
          <p:nvPr>
            <p:ph type="ctrTitle"/>
          </p:nvPr>
        </p:nvSpPr>
        <p:spPr/>
        <p:txBody>
          <a:bodyPr/>
          <a:lstStyle/>
          <a:p>
            <a:r>
              <a:rPr lang="en-SE"/>
              <a:t>Panel discussion </a:t>
            </a:r>
            <a:endParaRPr lang="en-US"/>
          </a:p>
        </p:txBody>
      </p:sp>
      <p:sp>
        <p:nvSpPr>
          <p:cNvPr id="3" name="Subtitle 2">
            <a:extLst>
              <a:ext uri="{FF2B5EF4-FFF2-40B4-BE49-F238E27FC236}">
                <a16:creationId xmlns:a16="http://schemas.microsoft.com/office/drawing/2014/main" id="{8B3870AB-8E17-659B-FC47-21F4F7D8258E}"/>
              </a:ext>
            </a:extLst>
          </p:cNvPr>
          <p:cNvSpPr>
            <a:spLocks noGrp="1"/>
          </p:cNvSpPr>
          <p:nvPr>
            <p:ph type="subTitle" idx="1"/>
          </p:nvPr>
        </p:nvSpPr>
        <p:spPr/>
        <p:txBody>
          <a:bodyPr>
            <a:normAutofit fontScale="85000" lnSpcReduction="20000"/>
          </a:bodyPr>
          <a:lstStyle/>
          <a:p>
            <a:endParaRPr lang="en-US"/>
          </a:p>
        </p:txBody>
      </p:sp>
    </p:spTree>
    <p:extLst>
      <p:ext uri="{BB962C8B-B14F-4D97-AF65-F5344CB8AC3E}">
        <p14:creationId xmlns:p14="http://schemas.microsoft.com/office/powerpoint/2010/main" val="7725161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78ED9-AE3D-BB06-17D4-238A3259D82B}"/>
              </a:ext>
            </a:extLst>
          </p:cNvPr>
          <p:cNvSpPr>
            <a:spLocks noGrp="1"/>
          </p:cNvSpPr>
          <p:nvPr>
            <p:ph type="title"/>
          </p:nvPr>
        </p:nvSpPr>
        <p:spPr>
          <a:xfrm>
            <a:off x="638175" y="476894"/>
            <a:ext cx="10810875" cy="711319"/>
          </a:xfrm>
        </p:spPr>
        <p:txBody>
          <a:bodyPr/>
          <a:lstStyle/>
          <a:p>
            <a:r>
              <a:rPr lang="es-CO">
                <a:latin typeface="+mn-lt"/>
              </a:rPr>
              <a:t>Agenda</a:t>
            </a:r>
          </a:p>
        </p:txBody>
      </p:sp>
      <p:sp>
        <p:nvSpPr>
          <p:cNvPr id="3" name="Content Placeholder 2">
            <a:extLst>
              <a:ext uri="{FF2B5EF4-FFF2-40B4-BE49-F238E27FC236}">
                <a16:creationId xmlns:a16="http://schemas.microsoft.com/office/drawing/2014/main" id="{8907CA87-FEDA-D972-D96A-C494B684CC91}"/>
              </a:ext>
            </a:extLst>
          </p:cNvPr>
          <p:cNvSpPr>
            <a:spLocks noGrp="1"/>
          </p:cNvSpPr>
          <p:nvPr>
            <p:ph idx="1"/>
          </p:nvPr>
        </p:nvSpPr>
        <p:spPr>
          <a:xfrm>
            <a:off x="714375" y="1379557"/>
            <a:ext cx="10639425" cy="4572000"/>
          </a:xfrm>
        </p:spPr>
        <p:txBody>
          <a:bodyPr vert="horz" lIns="91440" tIns="45720" rIns="91440" bIns="45720" rtlCol="0" anchor="t">
            <a:normAutofit/>
          </a:bodyPr>
          <a:lstStyle/>
          <a:p>
            <a:pPr marL="0" indent="0">
              <a:buClr>
                <a:schemeClr val="tx1">
                  <a:lumMod val="90000"/>
                  <a:lumOff val="10000"/>
                </a:schemeClr>
              </a:buClr>
              <a:buNone/>
            </a:pPr>
            <a:r>
              <a:rPr lang="en-SE" sz="3600">
                <a:solidFill>
                  <a:schemeClr val="tx1">
                    <a:lumMod val="90000"/>
                    <a:lumOff val="10000"/>
                  </a:schemeClr>
                </a:solidFill>
                <a:latin typeface="+mn-lt"/>
              </a:rPr>
              <a:t>Panel discus</a:t>
            </a:r>
            <a:r>
              <a:rPr lang="es-ES" sz="3600">
                <a:solidFill>
                  <a:schemeClr val="tx1">
                    <a:lumMod val="90000"/>
                    <a:lumOff val="10000"/>
                  </a:schemeClr>
                </a:solidFill>
                <a:latin typeface="+mn-lt"/>
              </a:rPr>
              <a:t>s</a:t>
            </a:r>
            <a:r>
              <a:rPr lang="en-SE" sz="3600">
                <a:solidFill>
                  <a:schemeClr val="tx1">
                    <a:lumMod val="90000"/>
                    <a:lumOff val="10000"/>
                  </a:schemeClr>
                </a:solidFill>
                <a:latin typeface="+mn-lt"/>
              </a:rPr>
              <a:t>ion </a:t>
            </a:r>
            <a:r>
              <a:rPr lang="en-SE" sz="3600">
                <a:effectLst/>
                <a:latin typeface="Calibri" panose="020F0502020204030204" pitchFamily="34" charset="0"/>
                <a:ea typeface="Times New Roman" panose="02020603050405020304" pitchFamily="18" charset="0"/>
                <a:cs typeface="Times New Roman" panose="02020603050405020304" pitchFamily="18" charset="0"/>
              </a:rPr>
              <a:t>(UNICEF, UNDP, SIWI, FAO, GWP)</a:t>
            </a:r>
            <a:endParaRPr lang="en-SE" sz="3600">
              <a:solidFill>
                <a:schemeClr val="tx1">
                  <a:lumMod val="90000"/>
                  <a:lumOff val="10000"/>
                </a:schemeClr>
              </a:solidFill>
              <a:latin typeface="+mn-lt"/>
            </a:endParaRPr>
          </a:p>
          <a:p>
            <a:pPr marL="914400" lvl="1" indent="-457200">
              <a:buClr>
                <a:schemeClr val="tx1">
                  <a:lumMod val="90000"/>
                  <a:lumOff val="10000"/>
                </a:schemeClr>
              </a:buClr>
              <a:buFont typeface="+mj-lt"/>
              <a:buAutoNum type="arabicPeriod"/>
            </a:pPr>
            <a:r>
              <a:rPr lang="en-SE" sz="3600">
                <a:solidFill>
                  <a:schemeClr val="tx1">
                    <a:lumMod val="90000"/>
                    <a:lumOff val="10000"/>
                  </a:schemeClr>
                </a:solidFill>
                <a:latin typeface="+mn-lt"/>
              </a:rPr>
              <a:t>What would be the next steps for implementation of this framework? </a:t>
            </a:r>
          </a:p>
          <a:p>
            <a:pPr marL="914400" lvl="1" indent="-457200">
              <a:buClr>
                <a:schemeClr val="tx1">
                  <a:lumMod val="90000"/>
                  <a:lumOff val="10000"/>
                </a:schemeClr>
              </a:buClr>
              <a:buFont typeface="+mj-lt"/>
              <a:buAutoNum type="arabicPeriod"/>
            </a:pPr>
            <a:r>
              <a:rPr lang="en-SE" sz="3600">
                <a:solidFill>
                  <a:schemeClr val="tx1">
                    <a:lumMod val="90000"/>
                    <a:lumOff val="10000"/>
                  </a:schemeClr>
                </a:solidFill>
                <a:latin typeface="+mn-lt"/>
              </a:rPr>
              <a:t>What challenges do we need to overcome? </a:t>
            </a:r>
            <a:endParaRPr lang="en-SE" sz="3600">
              <a:solidFill>
                <a:schemeClr val="tx1">
                  <a:lumMod val="90000"/>
                  <a:lumOff val="10000"/>
                </a:schemeClr>
              </a:solidFill>
              <a:latin typeface="+mn-lt"/>
              <a:cs typeface="Calibri"/>
            </a:endParaRPr>
          </a:p>
          <a:p>
            <a:pPr marL="914400" lvl="1" indent="-457200">
              <a:buClr>
                <a:schemeClr val="tx1">
                  <a:lumMod val="90000"/>
                  <a:lumOff val="10000"/>
                </a:schemeClr>
              </a:buClr>
              <a:buFont typeface="+mj-lt"/>
              <a:buAutoNum type="arabicPeriod"/>
            </a:pPr>
            <a:endParaRPr lang="en-SE" sz="3600">
              <a:solidFill>
                <a:schemeClr val="tx1">
                  <a:lumMod val="90000"/>
                  <a:lumOff val="10000"/>
                </a:schemeClr>
              </a:solidFill>
              <a:latin typeface="+mn-lt"/>
            </a:endParaRPr>
          </a:p>
          <a:p>
            <a:pPr marL="0" indent="0">
              <a:buClr>
                <a:schemeClr val="tx1">
                  <a:lumMod val="90000"/>
                  <a:lumOff val="10000"/>
                </a:schemeClr>
              </a:buClr>
              <a:buNone/>
            </a:pPr>
            <a:endParaRPr lang="es-CO" sz="3600">
              <a:solidFill>
                <a:schemeClr val="tx1">
                  <a:lumMod val="90000"/>
                  <a:lumOff val="10000"/>
                </a:schemeClr>
              </a:solidFill>
              <a:latin typeface="+mn-lt"/>
            </a:endParaRPr>
          </a:p>
        </p:txBody>
      </p:sp>
    </p:spTree>
    <p:extLst>
      <p:ext uri="{BB962C8B-B14F-4D97-AF65-F5344CB8AC3E}">
        <p14:creationId xmlns:p14="http://schemas.microsoft.com/office/powerpoint/2010/main" val="4929922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D6D1F-161C-AC01-626C-47A734BA8112}"/>
              </a:ext>
            </a:extLst>
          </p:cNvPr>
          <p:cNvSpPr>
            <a:spLocks noGrp="1"/>
          </p:cNvSpPr>
          <p:nvPr>
            <p:ph type="title"/>
          </p:nvPr>
        </p:nvSpPr>
        <p:spPr/>
        <p:txBody>
          <a:bodyPr/>
          <a:lstStyle/>
          <a:p>
            <a:endParaRPr lang="en-US"/>
          </a:p>
        </p:txBody>
      </p:sp>
      <p:pic>
        <p:nvPicPr>
          <p:cNvPr id="4" name="Picture 4" descr="A picture containing indoor, person, little, child&#10;&#10;Description automatically generated">
            <a:extLst>
              <a:ext uri="{FF2B5EF4-FFF2-40B4-BE49-F238E27FC236}">
                <a16:creationId xmlns:a16="http://schemas.microsoft.com/office/drawing/2014/main" id="{398040BA-034C-3672-D7D9-42F55B57C1DA}"/>
              </a:ext>
            </a:extLst>
          </p:cNvPr>
          <p:cNvPicPr>
            <a:picLocks noGrp="1" noChangeAspect="1"/>
          </p:cNvPicPr>
          <p:nvPr>
            <p:ph idx="1"/>
          </p:nvPr>
        </p:nvPicPr>
        <p:blipFill>
          <a:blip r:embed="rId2"/>
          <a:stretch>
            <a:fillRect/>
          </a:stretch>
        </p:blipFill>
        <p:spPr>
          <a:xfrm>
            <a:off x="-1324" y="18446"/>
            <a:ext cx="12193986" cy="6840876"/>
          </a:xfrm>
        </p:spPr>
      </p:pic>
      <p:sp>
        <p:nvSpPr>
          <p:cNvPr id="5" name="TextBox 4">
            <a:extLst>
              <a:ext uri="{FF2B5EF4-FFF2-40B4-BE49-F238E27FC236}">
                <a16:creationId xmlns:a16="http://schemas.microsoft.com/office/drawing/2014/main" id="{BD36B1B1-C9B3-020C-F141-0CD2123E07D4}"/>
              </a:ext>
            </a:extLst>
          </p:cNvPr>
          <p:cNvSpPr txBox="1"/>
          <p:nvPr/>
        </p:nvSpPr>
        <p:spPr>
          <a:xfrm>
            <a:off x="561653" y="1719208"/>
            <a:ext cx="5931613" cy="3970318"/>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solidFill>
                  <a:srgbClr val="FFFFFF"/>
                </a:solidFill>
                <a:cs typeface="Calibri"/>
              </a:rPr>
              <a:t>Closing remarks</a:t>
            </a:r>
          </a:p>
          <a:p>
            <a:endParaRPr lang="en-US" sz="4400">
              <a:solidFill>
                <a:srgbClr val="FFFFFF"/>
              </a:solidFill>
              <a:cs typeface="Calibri"/>
            </a:endParaRPr>
          </a:p>
          <a:p>
            <a:endParaRPr lang="en-US" sz="4400">
              <a:solidFill>
                <a:srgbClr val="FFFFFF"/>
              </a:solidFill>
              <a:cs typeface="Calibri"/>
            </a:endParaRPr>
          </a:p>
          <a:p>
            <a:endParaRPr lang="en-US" sz="4400">
              <a:solidFill>
                <a:srgbClr val="FFFFFF"/>
              </a:solidFill>
              <a:cs typeface="Calibri"/>
            </a:endParaRPr>
          </a:p>
          <a:p>
            <a:endParaRPr lang="en-US" sz="4400">
              <a:solidFill>
                <a:srgbClr val="FFFFFF"/>
              </a:solidFill>
              <a:cs typeface="Calibri"/>
            </a:endParaRPr>
          </a:p>
          <a:p>
            <a:r>
              <a:rPr lang="en-US" sz="3200">
                <a:solidFill>
                  <a:srgbClr val="FFFFFF"/>
                </a:solidFill>
                <a:cs typeface="Calibri"/>
              </a:rPr>
              <a:t>Farai </a:t>
            </a:r>
            <a:r>
              <a:rPr lang="en-US" sz="3200" err="1">
                <a:solidFill>
                  <a:srgbClr val="FFFFFF"/>
                </a:solidFill>
                <a:cs typeface="Calibri"/>
              </a:rPr>
              <a:t>Tunhuma</a:t>
            </a:r>
            <a:r>
              <a:rPr lang="en-US" sz="3200">
                <a:solidFill>
                  <a:srgbClr val="FFFFFF"/>
                </a:solidFill>
                <a:cs typeface="Calibri"/>
              </a:rPr>
              <a:t>, UNICEF</a:t>
            </a:r>
          </a:p>
        </p:txBody>
      </p:sp>
    </p:spTree>
    <p:extLst>
      <p:ext uri="{BB962C8B-B14F-4D97-AF65-F5344CB8AC3E}">
        <p14:creationId xmlns:p14="http://schemas.microsoft.com/office/powerpoint/2010/main" val="3095546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KievitOT-Bold"/>
              </a:rPr>
              <a:t>Rationale behind WRM-WASH Cooperation</a:t>
            </a:r>
          </a:p>
        </p:txBody>
      </p:sp>
      <p:sp>
        <p:nvSpPr>
          <p:cNvPr id="4" name="Rectangle 3">
            <a:extLst>
              <a:ext uri="{FF2B5EF4-FFF2-40B4-BE49-F238E27FC236}">
                <a16:creationId xmlns:a16="http://schemas.microsoft.com/office/drawing/2014/main" id="{4EA52354-1084-CD67-2FED-6FDF7F21E795}"/>
              </a:ext>
            </a:extLst>
          </p:cNvPr>
          <p:cNvSpPr/>
          <p:nvPr/>
        </p:nvSpPr>
        <p:spPr>
          <a:xfrm>
            <a:off x="1771649" y="1380740"/>
            <a:ext cx="8529639"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accent4">
                    <a:lumMod val="75000"/>
                  </a:schemeClr>
                </a:solidFill>
                <a:effectLst/>
                <a:uLnTx/>
                <a:uFillTx/>
                <a:latin typeface="KievitOT-Medium"/>
                <a:ea typeface="+mn-ea"/>
                <a:cs typeface="+mn-cs"/>
              </a:rPr>
              <a:t>Each </a:t>
            </a:r>
            <a:r>
              <a:rPr lang="en-GB" sz="2800" b="1">
                <a:solidFill>
                  <a:schemeClr val="accent4">
                    <a:lumMod val="75000"/>
                  </a:schemeClr>
                </a:solidFill>
                <a:latin typeface="KievitOT-Medium"/>
              </a:rPr>
              <a:t>area</a:t>
            </a:r>
            <a:r>
              <a:rPr kumimoji="0" lang="en-GB" sz="2800" b="1" i="0" u="none" strike="noStrike" kern="1200" cap="none" spc="0" normalizeH="0" baseline="0" noProof="0">
                <a:ln>
                  <a:noFill/>
                </a:ln>
                <a:solidFill>
                  <a:schemeClr val="accent4">
                    <a:lumMod val="75000"/>
                  </a:schemeClr>
                </a:solidFill>
                <a:effectLst/>
                <a:uLnTx/>
                <a:uFillTx/>
                <a:latin typeface="KievitOT-Medium"/>
                <a:ea typeface="+mn-ea"/>
                <a:cs typeface="+mn-cs"/>
              </a:rPr>
              <a:t> facilitates positive outcomes in the other area</a:t>
            </a:r>
            <a:endParaRPr kumimoji="0" lang="en-SE" sz="2800" b="0" i="0" u="none" strike="noStrike" kern="1200" cap="none" spc="0" normalizeH="0" baseline="0" noProof="0">
              <a:ln>
                <a:noFill/>
              </a:ln>
              <a:solidFill>
                <a:schemeClr val="accent4">
                  <a:lumMod val="75000"/>
                </a:schemeClr>
              </a:solidFill>
              <a:effectLst/>
              <a:uLnTx/>
              <a:uFillTx/>
              <a:latin typeface="KievitOT-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2800" b="0" i="0" u="none" strike="noStrike" kern="1200" cap="none" spc="0" normalizeH="0" baseline="0" noProof="0">
              <a:ln>
                <a:noFill/>
              </a:ln>
              <a:solidFill>
                <a:schemeClr val="accent4">
                  <a:lumMod val="75000"/>
                </a:schemeClr>
              </a:solidFill>
              <a:effectLst/>
              <a:uLnTx/>
              <a:uFillTx/>
              <a:latin typeface="KievitOT-Medium"/>
              <a:ea typeface="+mn-ea"/>
              <a:cs typeface="+mn-cs"/>
            </a:endParaRPr>
          </a:p>
        </p:txBody>
      </p:sp>
      <p:grpSp>
        <p:nvGrpSpPr>
          <p:cNvPr id="5" name="Group 4">
            <a:extLst>
              <a:ext uri="{FF2B5EF4-FFF2-40B4-BE49-F238E27FC236}">
                <a16:creationId xmlns:a16="http://schemas.microsoft.com/office/drawing/2014/main" id="{AC9AB31B-9C64-6361-EF62-D01019E57940}"/>
              </a:ext>
            </a:extLst>
          </p:cNvPr>
          <p:cNvGrpSpPr/>
          <p:nvPr/>
        </p:nvGrpSpPr>
        <p:grpSpPr>
          <a:xfrm>
            <a:off x="3488653" y="1975890"/>
            <a:ext cx="4680191" cy="3588079"/>
            <a:chOff x="15252700" y="2260599"/>
            <a:chExt cx="2662083" cy="2040892"/>
          </a:xfrm>
          <a:solidFill>
            <a:schemeClr val="accent6">
              <a:lumMod val="60000"/>
              <a:lumOff val="40000"/>
            </a:schemeClr>
          </a:solidFill>
        </p:grpSpPr>
        <p:sp>
          <p:nvSpPr>
            <p:cNvPr id="6" name="Shape">
              <a:extLst>
                <a:ext uri="{FF2B5EF4-FFF2-40B4-BE49-F238E27FC236}">
                  <a16:creationId xmlns:a16="http://schemas.microsoft.com/office/drawing/2014/main" id="{335D0E47-7005-8CC0-C714-B9CC0F61DB85}"/>
                </a:ext>
              </a:extLst>
            </p:cNvPr>
            <p:cNvSpPr/>
            <p:nvPr/>
          </p:nvSpPr>
          <p:spPr>
            <a:xfrm>
              <a:off x="16154399" y="3873499"/>
              <a:ext cx="857252" cy="427992"/>
            </a:xfrm>
            <a:custGeom>
              <a:avLst/>
              <a:gdLst/>
              <a:ahLst/>
              <a:cxnLst>
                <a:cxn ang="0">
                  <a:pos x="wd2" y="hd2"/>
                </a:cxn>
                <a:cxn ang="5400000">
                  <a:pos x="wd2" y="hd2"/>
                </a:cxn>
                <a:cxn ang="10800000">
                  <a:pos x="wd2" y="hd2"/>
                </a:cxn>
                <a:cxn ang="16200000">
                  <a:pos x="wd2" y="hd2"/>
                </a:cxn>
              </a:cxnLst>
              <a:rect l="0" t="0" r="r" b="b"/>
              <a:pathLst>
                <a:path w="21600" h="21600" extrusionOk="0">
                  <a:moveTo>
                    <a:pt x="14688" y="21600"/>
                  </a:moveTo>
                  <a:lnTo>
                    <a:pt x="6880" y="21600"/>
                  </a:lnTo>
                  <a:cubicBezTo>
                    <a:pt x="3072" y="21600"/>
                    <a:pt x="0" y="15447"/>
                    <a:pt x="0" y="7820"/>
                  </a:cubicBezTo>
                  <a:lnTo>
                    <a:pt x="0" y="0"/>
                  </a:lnTo>
                  <a:lnTo>
                    <a:pt x="21600" y="0"/>
                  </a:lnTo>
                  <a:lnTo>
                    <a:pt x="21600" y="7820"/>
                  </a:lnTo>
                  <a:cubicBezTo>
                    <a:pt x="21600" y="15447"/>
                    <a:pt x="18496" y="21600"/>
                    <a:pt x="14688" y="21600"/>
                  </a:cubicBezTo>
                  <a:close/>
                </a:path>
              </a:pathLst>
            </a:custGeom>
            <a:grpFill/>
            <a:ln w="12700">
              <a:miter lim="400000"/>
            </a:ln>
          </p:spPr>
          <p:txBody>
            <a:bodyPr lIns="28575" tIns="28575" rIns="28575" bIns="28575" anchor="ctr"/>
            <a:lstStyle/>
            <a:p>
              <a:pPr>
                <a:defRPr sz="3000">
                  <a:solidFill>
                    <a:srgbClr val="FFFFFF"/>
                  </a:solidFill>
                </a:defRPr>
              </a:pPr>
              <a:endParaRPr sz="2250"/>
            </a:p>
          </p:txBody>
        </p:sp>
        <p:sp>
          <p:nvSpPr>
            <p:cNvPr id="7" name="Shape">
              <a:extLst>
                <a:ext uri="{FF2B5EF4-FFF2-40B4-BE49-F238E27FC236}">
                  <a16:creationId xmlns:a16="http://schemas.microsoft.com/office/drawing/2014/main" id="{74268A1D-D362-2C7A-B76D-0E6351989B10}"/>
                </a:ext>
              </a:extLst>
            </p:cNvPr>
            <p:cNvSpPr/>
            <p:nvPr/>
          </p:nvSpPr>
          <p:spPr>
            <a:xfrm>
              <a:off x="15252700" y="2260599"/>
              <a:ext cx="1903127" cy="1111251"/>
            </a:xfrm>
            <a:custGeom>
              <a:avLst/>
              <a:gdLst/>
              <a:ahLst/>
              <a:cxnLst>
                <a:cxn ang="0">
                  <a:pos x="wd2" y="hd2"/>
                </a:cxn>
                <a:cxn ang="5400000">
                  <a:pos x="wd2" y="hd2"/>
                </a:cxn>
                <a:cxn ang="10800000">
                  <a:pos x="wd2" y="hd2"/>
                </a:cxn>
                <a:cxn ang="16200000">
                  <a:pos x="wd2" y="hd2"/>
                </a:cxn>
              </a:cxnLst>
              <a:rect l="0" t="0" r="r" b="b"/>
              <a:pathLst>
                <a:path w="21464" h="21575" extrusionOk="0">
                  <a:moveTo>
                    <a:pt x="21356" y="7200"/>
                  </a:moveTo>
                  <a:lnTo>
                    <a:pt x="15154" y="74"/>
                  </a:lnTo>
                  <a:cubicBezTo>
                    <a:pt x="15068" y="-25"/>
                    <a:pt x="14968" y="-25"/>
                    <a:pt x="14882" y="74"/>
                  </a:cubicBezTo>
                  <a:lnTo>
                    <a:pt x="8680" y="7200"/>
                  </a:lnTo>
                  <a:cubicBezTo>
                    <a:pt x="8480" y="7422"/>
                    <a:pt x="8580" y="7989"/>
                    <a:pt x="8823" y="7989"/>
                  </a:cubicBezTo>
                  <a:lnTo>
                    <a:pt x="9955" y="7989"/>
                  </a:lnTo>
                  <a:cubicBezTo>
                    <a:pt x="10098" y="7989"/>
                    <a:pt x="10198" y="8186"/>
                    <a:pt x="10198" y="8408"/>
                  </a:cubicBezTo>
                  <a:lnTo>
                    <a:pt x="10198" y="12156"/>
                  </a:lnTo>
                  <a:lnTo>
                    <a:pt x="3753" y="12156"/>
                  </a:lnTo>
                  <a:lnTo>
                    <a:pt x="3753" y="10923"/>
                  </a:lnTo>
                  <a:cubicBezTo>
                    <a:pt x="3753" y="10652"/>
                    <a:pt x="3681" y="10380"/>
                    <a:pt x="3538" y="10257"/>
                  </a:cubicBezTo>
                  <a:cubicBezTo>
                    <a:pt x="3366" y="10085"/>
                    <a:pt x="3151" y="10134"/>
                    <a:pt x="3008" y="10380"/>
                  </a:cubicBezTo>
                  <a:lnTo>
                    <a:pt x="129" y="15337"/>
                  </a:lnTo>
                  <a:cubicBezTo>
                    <a:pt x="-43" y="15633"/>
                    <a:pt x="-43" y="16101"/>
                    <a:pt x="129" y="16397"/>
                  </a:cubicBezTo>
                  <a:lnTo>
                    <a:pt x="3008" y="21353"/>
                  </a:lnTo>
                  <a:cubicBezTo>
                    <a:pt x="3094" y="21501"/>
                    <a:pt x="3194" y="21575"/>
                    <a:pt x="3309" y="21575"/>
                  </a:cubicBezTo>
                  <a:cubicBezTo>
                    <a:pt x="3380" y="21575"/>
                    <a:pt x="3452" y="21550"/>
                    <a:pt x="3524" y="21476"/>
                  </a:cubicBezTo>
                  <a:cubicBezTo>
                    <a:pt x="3667" y="21353"/>
                    <a:pt x="3738" y="21082"/>
                    <a:pt x="3738" y="20811"/>
                  </a:cubicBezTo>
                  <a:lnTo>
                    <a:pt x="3738" y="19578"/>
                  </a:lnTo>
                  <a:lnTo>
                    <a:pt x="9826" y="19578"/>
                  </a:lnTo>
                  <a:lnTo>
                    <a:pt x="9826" y="18616"/>
                  </a:lnTo>
                  <a:lnTo>
                    <a:pt x="3610" y="18616"/>
                  </a:lnTo>
                  <a:cubicBezTo>
                    <a:pt x="3366" y="18616"/>
                    <a:pt x="3180" y="18961"/>
                    <a:pt x="3180" y="19356"/>
                  </a:cubicBezTo>
                  <a:lnTo>
                    <a:pt x="3180" y="20293"/>
                  </a:lnTo>
                  <a:lnTo>
                    <a:pt x="616" y="15879"/>
                  </a:lnTo>
                  <a:lnTo>
                    <a:pt x="3180" y="11465"/>
                  </a:lnTo>
                  <a:lnTo>
                    <a:pt x="3180" y="12402"/>
                  </a:lnTo>
                  <a:cubicBezTo>
                    <a:pt x="3180" y="12822"/>
                    <a:pt x="3380" y="13142"/>
                    <a:pt x="3610" y="13142"/>
                  </a:cubicBezTo>
                  <a:lnTo>
                    <a:pt x="18019" y="13142"/>
                  </a:lnTo>
                  <a:cubicBezTo>
                    <a:pt x="19036" y="13142"/>
                    <a:pt x="19852" y="11737"/>
                    <a:pt x="19852" y="9986"/>
                  </a:cubicBezTo>
                  <a:lnTo>
                    <a:pt x="19852" y="8408"/>
                  </a:lnTo>
                  <a:cubicBezTo>
                    <a:pt x="19852" y="8161"/>
                    <a:pt x="19967" y="7989"/>
                    <a:pt x="20096" y="7989"/>
                  </a:cubicBezTo>
                  <a:lnTo>
                    <a:pt x="21228" y="7989"/>
                  </a:lnTo>
                  <a:cubicBezTo>
                    <a:pt x="21457" y="7989"/>
                    <a:pt x="21557" y="7446"/>
                    <a:pt x="21356" y="7200"/>
                  </a:cubicBezTo>
                  <a:close/>
                </a:path>
              </a:pathLst>
            </a:custGeom>
            <a:grpFill/>
            <a:ln w="12700">
              <a:miter lim="400000"/>
            </a:ln>
          </p:spPr>
          <p:txBody>
            <a:bodyPr lIns="28575" tIns="28575" rIns="28575" bIns="28575" anchor="ctr"/>
            <a:lstStyle/>
            <a:p>
              <a:pPr>
                <a:defRPr sz="3000">
                  <a:solidFill>
                    <a:srgbClr val="FFFFFF"/>
                  </a:solidFill>
                </a:defRPr>
              </a:pPr>
              <a:endParaRPr sz="2250"/>
            </a:p>
          </p:txBody>
        </p:sp>
        <p:sp>
          <p:nvSpPr>
            <p:cNvPr id="8" name="Shape">
              <a:extLst>
                <a:ext uri="{FF2B5EF4-FFF2-40B4-BE49-F238E27FC236}">
                  <a16:creationId xmlns:a16="http://schemas.microsoft.com/office/drawing/2014/main" id="{436D596A-FB94-BE7C-1D78-F450F7601944}"/>
                </a:ext>
              </a:extLst>
            </p:cNvPr>
            <p:cNvSpPr/>
            <p:nvPr/>
          </p:nvSpPr>
          <p:spPr>
            <a:xfrm>
              <a:off x="16154399" y="3213100"/>
              <a:ext cx="1760384" cy="819334"/>
            </a:xfrm>
            <a:custGeom>
              <a:avLst/>
              <a:gdLst/>
              <a:ahLst/>
              <a:cxnLst>
                <a:cxn ang="0">
                  <a:pos x="wd2" y="hd2"/>
                </a:cxn>
                <a:cxn ang="5400000">
                  <a:pos x="wd2" y="hd2"/>
                </a:cxn>
                <a:cxn ang="10800000">
                  <a:pos x="wd2" y="hd2"/>
                </a:cxn>
                <a:cxn ang="16200000">
                  <a:pos x="wd2" y="hd2"/>
                </a:cxn>
              </a:cxnLst>
              <a:rect l="0" t="0" r="r" b="b"/>
              <a:pathLst>
                <a:path w="21555" h="21505" extrusionOk="0">
                  <a:moveTo>
                    <a:pt x="21413" y="13100"/>
                  </a:moveTo>
                  <a:lnTo>
                    <a:pt x="18288" y="6400"/>
                  </a:lnTo>
                  <a:cubicBezTo>
                    <a:pt x="18194" y="6200"/>
                    <a:pt x="18086" y="6100"/>
                    <a:pt x="17961" y="6100"/>
                  </a:cubicBezTo>
                  <a:cubicBezTo>
                    <a:pt x="17883" y="6100"/>
                    <a:pt x="17806" y="6133"/>
                    <a:pt x="17728" y="6233"/>
                  </a:cubicBezTo>
                  <a:cubicBezTo>
                    <a:pt x="17572" y="6400"/>
                    <a:pt x="17495" y="6767"/>
                    <a:pt x="17495" y="7133"/>
                  </a:cubicBezTo>
                  <a:lnTo>
                    <a:pt x="17495" y="8800"/>
                  </a:lnTo>
                  <a:lnTo>
                    <a:pt x="10497" y="8800"/>
                  </a:lnTo>
                  <a:lnTo>
                    <a:pt x="10497" y="0"/>
                  </a:lnTo>
                  <a:lnTo>
                    <a:pt x="0" y="0"/>
                  </a:lnTo>
                  <a:lnTo>
                    <a:pt x="0" y="5833"/>
                  </a:lnTo>
                  <a:cubicBezTo>
                    <a:pt x="0" y="8200"/>
                    <a:pt x="886" y="10100"/>
                    <a:pt x="1991" y="10100"/>
                  </a:cubicBezTo>
                  <a:lnTo>
                    <a:pt x="17635" y="10100"/>
                  </a:lnTo>
                  <a:cubicBezTo>
                    <a:pt x="17899" y="10100"/>
                    <a:pt x="18101" y="9633"/>
                    <a:pt x="18101" y="9100"/>
                  </a:cubicBezTo>
                  <a:lnTo>
                    <a:pt x="18101" y="7833"/>
                  </a:lnTo>
                  <a:lnTo>
                    <a:pt x="20885" y="13800"/>
                  </a:lnTo>
                  <a:lnTo>
                    <a:pt x="18101" y="19767"/>
                  </a:lnTo>
                  <a:lnTo>
                    <a:pt x="18101" y="18500"/>
                  </a:lnTo>
                  <a:cubicBezTo>
                    <a:pt x="18101" y="17933"/>
                    <a:pt x="17883" y="17500"/>
                    <a:pt x="17635" y="17500"/>
                  </a:cubicBezTo>
                  <a:lnTo>
                    <a:pt x="10886" y="17500"/>
                  </a:lnTo>
                  <a:lnTo>
                    <a:pt x="10886" y="18800"/>
                  </a:lnTo>
                  <a:lnTo>
                    <a:pt x="17495" y="18800"/>
                  </a:lnTo>
                  <a:lnTo>
                    <a:pt x="17495" y="20467"/>
                  </a:lnTo>
                  <a:cubicBezTo>
                    <a:pt x="17495" y="20833"/>
                    <a:pt x="17572" y="21200"/>
                    <a:pt x="17728" y="21367"/>
                  </a:cubicBezTo>
                  <a:cubicBezTo>
                    <a:pt x="17914" y="21600"/>
                    <a:pt x="18148" y="21533"/>
                    <a:pt x="18303" y="21200"/>
                  </a:cubicBezTo>
                  <a:lnTo>
                    <a:pt x="21429" y="14500"/>
                  </a:lnTo>
                  <a:cubicBezTo>
                    <a:pt x="21600" y="14133"/>
                    <a:pt x="21600" y="13500"/>
                    <a:pt x="21413" y="13100"/>
                  </a:cubicBezTo>
                  <a:close/>
                </a:path>
              </a:pathLst>
            </a:custGeom>
            <a:grpFill/>
            <a:ln w="12700">
              <a:miter lim="400000"/>
            </a:ln>
          </p:spPr>
          <p:txBody>
            <a:bodyPr lIns="28575" tIns="28575" rIns="28575" bIns="28575" anchor="ctr"/>
            <a:lstStyle/>
            <a:p>
              <a:pPr>
                <a:defRPr sz="3000">
                  <a:solidFill>
                    <a:srgbClr val="FFFFFF"/>
                  </a:solidFill>
                </a:defRPr>
              </a:pPr>
              <a:endParaRPr sz="2250"/>
            </a:p>
          </p:txBody>
        </p:sp>
      </p:grpSp>
      <p:grpSp>
        <p:nvGrpSpPr>
          <p:cNvPr id="9" name="Group 8">
            <a:extLst>
              <a:ext uri="{FF2B5EF4-FFF2-40B4-BE49-F238E27FC236}">
                <a16:creationId xmlns:a16="http://schemas.microsoft.com/office/drawing/2014/main" id="{1AAABCB7-48BA-7343-22C4-EA7DE23A53BE}"/>
              </a:ext>
            </a:extLst>
          </p:cNvPr>
          <p:cNvGrpSpPr/>
          <p:nvPr/>
        </p:nvGrpSpPr>
        <p:grpSpPr>
          <a:xfrm>
            <a:off x="8345877" y="2124365"/>
            <a:ext cx="3762995" cy="3206681"/>
            <a:chOff x="8921977" y="3427055"/>
            <a:chExt cx="3573962" cy="3946021"/>
          </a:xfrm>
        </p:grpSpPr>
        <p:sp>
          <p:nvSpPr>
            <p:cNvPr id="10" name="TextBox 9">
              <a:extLst>
                <a:ext uri="{FF2B5EF4-FFF2-40B4-BE49-F238E27FC236}">
                  <a16:creationId xmlns:a16="http://schemas.microsoft.com/office/drawing/2014/main" id="{AD0DD85C-9855-F0A9-D87C-A46453BCDD7A}"/>
                </a:ext>
              </a:extLst>
            </p:cNvPr>
            <p:cNvSpPr txBox="1"/>
            <p:nvPr/>
          </p:nvSpPr>
          <p:spPr>
            <a:xfrm>
              <a:off x="8921977" y="3427055"/>
              <a:ext cx="3573962" cy="1107995"/>
            </a:xfrm>
            <a:prstGeom prst="rect">
              <a:avLst/>
            </a:prstGeom>
            <a:noFill/>
          </p:spPr>
          <p:txBody>
            <a:bodyPr wrap="square" lIns="0" rIns="0" rtlCol="0" anchor="b">
              <a:spAutoFit/>
            </a:bodyPr>
            <a:lstStyle/>
            <a:p>
              <a:pPr algn="ctr"/>
              <a:r>
                <a:rPr lang="en-US" sz="2400" b="1" noProof="1"/>
                <a:t>Water resources conservation</a:t>
              </a:r>
            </a:p>
          </p:txBody>
        </p:sp>
        <p:sp>
          <p:nvSpPr>
            <p:cNvPr id="11" name="TextBox 10">
              <a:extLst>
                <a:ext uri="{FF2B5EF4-FFF2-40B4-BE49-F238E27FC236}">
                  <a16:creationId xmlns:a16="http://schemas.microsoft.com/office/drawing/2014/main" id="{CDB57D35-F9EC-B871-E422-45B4C9BE5C8A}"/>
                </a:ext>
              </a:extLst>
            </p:cNvPr>
            <p:cNvSpPr txBox="1"/>
            <p:nvPr/>
          </p:nvSpPr>
          <p:spPr>
            <a:xfrm>
              <a:off x="8921977" y="4532540"/>
              <a:ext cx="3471321" cy="2840536"/>
            </a:xfrm>
            <a:prstGeom prst="rect">
              <a:avLst/>
            </a:prstGeom>
            <a:noFill/>
          </p:spPr>
          <p:txBody>
            <a:bodyPr wrap="square" lIns="0" rIns="0" rtlCol="0" anchor="t">
              <a:spAutoFit/>
            </a:bodyPr>
            <a:lstStyle/>
            <a:p>
              <a:pPr algn="just"/>
              <a:r>
                <a:rPr lang="en-GB" sz="2400" noProof="1">
                  <a:solidFill>
                    <a:schemeClr val="tx1">
                      <a:lumMod val="65000"/>
                      <a:lumOff val="35000"/>
                    </a:schemeClr>
                  </a:solidFill>
                </a:rPr>
                <a:t>WASH contributes to the conservation and protection of water resources and the environment through efficient and safely managed water and sanitation services</a:t>
              </a:r>
            </a:p>
          </p:txBody>
        </p:sp>
      </p:grpSp>
      <p:grpSp>
        <p:nvGrpSpPr>
          <p:cNvPr id="12" name="Group 11">
            <a:extLst>
              <a:ext uri="{FF2B5EF4-FFF2-40B4-BE49-F238E27FC236}">
                <a16:creationId xmlns:a16="http://schemas.microsoft.com/office/drawing/2014/main" id="{5488E8BC-9C7A-84EE-E8D5-253B7B5E5C23}"/>
              </a:ext>
            </a:extLst>
          </p:cNvPr>
          <p:cNvGrpSpPr/>
          <p:nvPr/>
        </p:nvGrpSpPr>
        <p:grpSpPr>
          <a:xfrm>
            <a:off x="377098" y="2124366"/>
            <a:ext cx="2961101" cy="3697132"/>
            <a:chOff x="-1057885" y="1981436"/>
            <a:chExt cx="4316903" cy="4675691"/>
          </a:xfrm>
        </p:grpSpPr>
        <p:sp>
          <p:nvSpPr>
            <p:cNvPr id="13" name="TextBox 12">
              <a:extLst>
                <a:ext uri="{FF2B5EF4-FFF2-40B4-BE49-F238E27FC236}">
                  <a16:creationId xmlns:a16="http://schemas.microsoft.com/office/drawing/2014/main" id="{7621D446-4F88-08B8-E719-5CF61BCEA974}"/>
                </a:ext>
              </a:extLst>
            </p:cNvPr>
            <p:cNvSpPr txBox="1"/>
            <p:nvPr/>
          </p:nvSpPr>
          <p:spPr>
            <a:xfrm>
              <a:off x="-1057885" y="1981436"/>
              <a:ext cx="4316903" cy="1107995"/>
            </a:xfrm>
            <a:prstGeom prst="rect">
              <a:avLst/>
            </a:prstGeom>
            <a:noFill/>
          </p:spPr>
          <p:txBody>
            <a:bodyPr wrap="square" lIns="0" rIns="0" rtlCol="0" anchor="b">
              <a:spAutoFit/>
            </a:bodyPr>
            <a:lstStyle/>
            <a:p>
              <a:pPr algn="ctr"/>
              <a:r>
                <a:rPr lang="en-US" sz="2400" b="1" noProof="1"/>
                <a:t>Sustainable safely managed WASH</a:t>
              </a:r>
            </a:p>
          </p:txBody>
        </p:sp>
        <p:sp>
          <p:nvSpPr>
            <p:cNvPr id="14" name="TextBox 13">
              <a:extLst>
                <a:ext uri="{FF2B5EF4-FFF2-40B4-BE49-F238E27FC236}">
                  <a16:creationId xmlns:a16="http://schemas.microsoft.com/office/drawing/2014/main" id="{E3A5C2C2-6C65-C158-CE18-FF1611964874}"/>
                </a:ext>
              </a:extLst>
            </p:cNvPr>
            <p:cNvSpPr txBox="1"/>
            <p:nvPr/>
          </p:nvSpPr>
          <p:spPr>
            <a:xfrm>
              <a:off x="-851319" y="3086922"/>
              <a:ext cx="4110337" cy="3570205"/>
            </a:xfrm>
            <a:prstGeom prst="rect">
              <a:avLst/>
            </a:prstGeom>
            <a:noFill/>
          </p:spPr>
          <p:txBody>
            <a:bodyPr wrap="square" lIns="0" rIns="0" rtlCol="0" anchor="t">
              <a:spAutoFit/>
            </a:bodyPr>
            <a:lstStyle/>
            <a:p>
              <a:pPr algn="just"/>
              <a:r>
                <a:rPr lang="en-GB" sz="2400" noProof="1">
                  <a:solidFill>
                    <a:schemeClr val="tx1">
                      <a:lumMod val="65000"/>
                      <a:lumOff val="35000"/>
                    </a:schemeClr>
                  </a:solidFill>
                </a:rPr>
                <a:t>Good WRM helps ensure a sufficient quantity and quality of water resources for water and sanitation services, at all times, for all</a:t>
              </a:r>
            </a:p>
          </p:txBody>
        </p:sp>
      </p:grpSp>
      <p:pic>
        <p:nvPicPr>
          <p:cNvPr id="15" name="Graphic 14" descr="Handshake outline">
            <a:extLst>
              <a:ext uri="{FF2B5EF4-FFF2-40B4-BE49-F238E27FC236}">
                <a16:creationId xmlns:a16="http://schemas.microsoft.com/office/drawing/2014/main" id="{9C92AA1D-D7E4-DE80-78DE-6AD6A97D15C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19267" y="3554846"/>
            <a:ext cx="841316" cy="841316"/>
          </a:xfrm>
          <a:prstGeom prst="rect">
            <a:avLst/>
          </a:prstGeom>
        </p:spPr>
      </p:pic>
      <p:pic>
        <p:nvPicPr>
          <p:cNvPr id="19" name="Graphic 18" descr="Leaky Tap with solid fill">
            <a:extLst>
              <a:ext uri="{FF2B5EF4-FFF2-40B4-BE49-F238E27FC236}">
                <a16:creationId xmlns:a16="http://schemas.microsoft.com/office/drawing/2014/main" id="{202B0B94-C07A-3DBF-2C77-9F5A902050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68749" y="4843969"/>
            <a:ext cx="720000" cy="720000"/>
          </a:xfrm>
          <a:prstGeom prst="rect">
            <a:avLst/>
          </a:prstGeom>
        </p:spPr>
      </p:pic>
      <p:pic>
        <p:nvPicPr>
          <p:cNvPr id="21" name="Graphic 20" descr="Waterfall scene with solid fill">
            <a:extLst>
              <a:ext uri="{FF2B5EF4-FFF2-40B4-BE49-F238E27FC236}">
                <a16:creationId xmlns:a16="http://schemas.microsoft.com/office/drawing/2014/main" id="{1B3777C4-EF1F-CD18-2943-3B7B7C47E3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79925" y="2313579"/>
            <a:ext cx="720000" cy="720000"/>
          </a:xfrm>
          <a:prstGeom prst="rect">
            <a:avLst/>
          </a:prstGeom>
        </p:spPr>
      </p:pic>
    </p:spTree>
    <p:extLst>
      <p:ext uri="{BB962C8B-B14F-4D97-AF65-F5344CB8AC3E}">
        <p14:creationId xmlns:p14="http://schemas.microsoft.com/office/powerpoint/2010/main" val="738147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04265-C320-4743-9884-F4F95E3656E6}"/>
              </a:ext>
            </a:extLst>
          </p:cNvPr>
          <p:cNvSpPr>
            <a:spLocks noGrp="1"/>
          </p:cNvSpPr>
          <p:nvPr>
            <p:ph type="title"/>
          </p:nvPr>
        </p:nvSpPr>
        <p:spPr>
          <a:xfrm>
            <a:off x="838200" y="142409"/>
            <a:ext cx="10515600" cy="711319"/>
          </a:xfrm>
        </p:spPr>
        <p:txBody>
          <a:bodyPr/>
          <a:lstStyle/>
          <a:p>
            <a:r>
              <a:rPr lang="en-AU"/>
              <a:t>WRM-WASH Cooperation &amp; Global Agendas </a:t>
            </a:r>
          </a:p>
        </p:txBody>
      </p:sp>
      <p:sp>
        <p:nvSpPr>
          <p:cNvPr id="6" name="Content Placeholder 5">
            <a:extLst>
              <a:ext uri="{FF2B5EF4-FFF2-40B4-BE49-F238E27FC236}">
                <a16:creationId xmlns:a16="http://schemas.microsoft.com/office/drawing/2014/main" id="{32B01935-E792-2B3A-AA4D-3BF9E2DC3044}"/>
              </a:ext>
            </a:extLst>
          </p:cNvPr>
          <p:cNvSpPr>
            <a:spLocks noGrp="1"/>
          </p:cNvSpPr>
          <p:nvPr>
            <p:ph idx="1"/>
          </p:nvPr>
        </p:nvSpPr>
        <p:spPr/>
        <p:txBody>
          <a:bodyPr/>
          <a:lstStyle/>
          <a:p>
            <a:endParaRPr lang="en-SE"/>
          </a:p>
        </p:txBody>
      </p:sp>
      <p:pic>
        <p:nvPicPr>
          <p:cNvPr id="4" name="Picture 3">
            <a:extLst>
              <a:ext uri="{FF2B5EF4-FFF2-40B4-BE49-F238E27FC236}">
                <a16:creationId xmlns:a16="http://schemas.microsoft.com/office/drawing/2014/main" id="{6D2EE936-6016-1AB6-CADD-2A8665C7EB6E}"/>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3661359" y="983675"/>
            <a:ext cx="4138477" cy="3960513"/>
          </a:xfrm>
          <a:prstGeom prst="rect">
            <a:avLst/>
          </a:prstGeom>
        </p:spPr>
      </p:pic>
      <p:cxnSp>
        <p:nvCxnSpPr>
          <p:cNvPr id="5" name="Straight Arrow Connector 4">
            <a:extLst>
              <a:ext uri="{FF2B5EF4-FFF2-40B4-BE49-F238E27FC236}">
                <a16:creationId xmlns:a16="http://schemas.microsoft.com/office/drawing/2014/main" id="{7B892E92-D3AD-BA87-6BCF-9B3421C6F988}"/>
              </a:ext>
            </a:extLst>
          </p:cNvPr>
          <p:cNvCxnSpPr>
            <a:cxnSpLocks/>
          </p:cNvCxnSpPr>
          <p:nvPr/>
        </p:nvCxnSpPr>
        <p:spPr>
          <a:xfrm>
            <a:off x="6880860" y="2285977"/>
            <a:ext cx="1497626" cy="0"/>
          </a:xfrm>
          <a:prstGeom prst="straightConnector1">
            <a:avLst/>
          </a:prstGeom>
          <a:ln w="57150">
            <a:solidFill>
              <a:srgbClr val="0071A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2883B83-2198-2225-367C-8001EF2A3C33}"/>
              </a:ext>
            </a:extLst>
          </p:cNvPr>
          <p:cNvSpPr txBox="1">
            <a:spLocks/>
          </p:cNvSpPr>
          <p:nvPr/>
        </p:nvSpPr>
        <p:spPr>
          <a:xfrm>
            <a:off x="251129" y="983675"/>
            <a:ext cx="2901504" cy="3960512"/>
          </a:xfrm>
          <a:prstGeom prst="rect">
            <a:avLst/>
          </a:prstGeom>
          <a:solidFill>
            <a:srgbClr val="E26251"/>
          </a:solidFill>
          <a:ln>
            <a:solidFill>
              <a:srgbClr val="FF0000"/>
            </a:solidFill>
          </a:ln>
        </p:spPr>
        <p:txBody>
          <a:bodyPr wrap="square">
            <a:noAutofit/>
          </a:bodyPr>
          <a:lstStyle/>
          <a:p>
            <a:pPr marL="285750" indent="-285750" algn="just">
              <a:buFont typeface="Arial" panose="020B0604020202020204" pitchFamily="34" charset="0"/>
              <a:buChar char="•"/>
            </a:pPr>
            <a:endParaRPr lang="en-GB" sz="2400">
              <a:latin typeface="Calibri" panose="020F050202020403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n-GB" sz="2400">
                <a:latin typeface="Calibri" panose="020F0502020204030204" pitchFamily="34" charset="0"/>
                <a:ea typeface="Calibri" panose="020F0502020204030204" pitchFamily="34" charset="0"/>
                <a:cs typeface="Arial" panose="020B0604020202020204" pitchFamily="34" charset="0"/>
              </a:rPr>
              <a:t>E</a:t>
            </a:r>
            <a:r>
              <a:rPr lang="en-GB" sz="2400">
                <a:effectLst/>
                <a:latin typeface="Calibri" panose="020F0502020204030204" pitchFamily="34" charset="0"/>
                <a:ea typeface="Calibri" panose="020F0502020204030204" pitchFamily="34" charset="0"/>
                <a:cs typeface="Arial" panose="020B0604020202020204" pitchFamily="34" charset="0"/>
              </a:rPr>
              <a:t>nsuring climate resilient WASH services</a:t>
            </a:r>
          </a:p>
          <a:p>
            <a:pPr marL="285750" indent="-285750" algn="just">
              <a:buFont typeface="Arial" panose="020B0604020202020204" pitchFamily="34" charset="0"/>
              <a:buChar char="•"/>
            </a:pPr>
            <a:r>
              <a:rPr lang="en-GB" sz="2400">
                <a:latin typeface="Calibri" panose="020F0502020204030204" pitchFamily="34" charset="0"/>
                <a:ea typeface="Calibri" panose="020F0502020204030204" pitchFamily="34" charset="0"/>
                <a:cs typeface="Arial" panose="020B0604020202020204" pitchFamily="34" charset="0"/>
              </a:rPr>
              <a:t>Water resources monitoring and planning, water demand management, recycle and reuse</a:t>
            </a:r>
            <a:endParaRPr lang="en-GB" sz="2400"/>
          </a:p>
        </p:txBody>
      </p:sp>
      <p:cxnSp>
        <p:nvCxnSpPr>
          <p:cNvPr id="12" name="Straight Arrow Connector 11">
            <a:extLst>
              <a:ext uri="{FF2B5EF4-FFF2-40B4-BE49-F238E27FC236}">
                <a16:creationId xmlns:a16="http://schemas.microsoft.com/office/drawing/2014/main" id="{D122F9C6-4930-0EF1-1C02-162C2D29D5BC}"/>
              </a:ext>
            </a:extLst>
          </p:cNvPr>
          <p:cNvCxnSpPr>
            <a:cxnSpLocks/>
          </p:cNvCxnSpPr>
          <p:nvPr/>
        </p:nvCxnSpPr>
        <p:spPr>
          <a:xfrm>
            <a:off x="6891976" y="4527397"/>
            <a:ext cx="0" cy="507785"/>
          </a:xfrm>
          <a:prstGeom prst="straightConnector1">
            <a:avLst/>
          </a:prstGeom>
          <a:ln w="57150">
            <a:solidFill>
              <a:srgbClr val="FAAD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F5C545B-8DED-0347-89B0-B5902B1F7949}"/>
              </a:ext>
            </a:extLst>
          </p:cNvPr>
          <p:cNvCxnSpPr>
            <a:cxnSpLocks/>
          </p:cNvCxnSpPr>
          <p:nvPr/>
        </p:nvCxnSpPr>
        <p:spPr>
          <a:xfrm flipH="1">
            <a:off x="3082709" y="3427760"/>
            <a:ext cx="1020661" cy="1240"/>
          </a:xfrm>
          <a:prstGeom prst="straightConnector1">
            <a:avLst/>
          </a:prstGeom>
          <a:ln w="57150">
            <a:solidFill>
              <a:srgbClr val="E2625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05CE859-B317-1486-4587-8545EFCC4B1B}"/>
              </a:ext>
            </a:extLst>
          </p:cNvPr>
          <p:cNvSpPr txBox="1"/>
          <p:nvPr/>
        </p:nvSpPr>
        <p:spPr>
          <a:xfrm>
            <a:off x="3082708" y="5035182"/>
            <a:ext cx="5295777" cy="1785104"/>
          </a:xfrm>
          <a:prstGeom prst="rect">
            <a:avLst/>
          </a:prstGeom>
          <a:solidFill>
            <a:srgbClr val="FAAD60"/>
          </a:solidFill>
          <a:ln>
            <a:solidFill>
              <a:srgbClr val="FFC000"/>
            </a:solidFill>
          </a:ln>
        </p:spPr>
        <p:txBody>
          <a:bodyPr wrap="square">
            <a:spAutoFit/>
          </a:bodyPr>
          <a:lstStyle/>
          <a:p>
            <a:pPr marL="285750" indent="-285750" algn="just">
              <a:buFont typeface="Arial" panose="020B0604020202020204" pitchFamily="34" charset="0"/>
              <a:buChar char="•"/>
            </a:pPr>
            <a:r>
              <a:rPr lang="en-GB" sz="2200">
                <a:effectLst/>
                <a:latin typeface="Calibri" panose="020F0502020204030204" pitchFamily="34" charset="0"/>
                <a:ea typeface="Calibri" panose="020F0502020204030204" pitchFamily="34" charset="0"/>
                <a:cs typeface="Arial" panose="020B0604020202020204" pitchFamily="34" charset="0"/>
              </a:rPr>
              <a:t>Ensuring basic WASH service continuity during disasters</a:t>
            </a:r>
          </a:p>
          <a:p>
            <a:pPr marL="285750" indent="-285750" algn="just">
              <a:buFont typeface="Arial" panose="020B0604020202020204" pitchFamily="34" charset="0"/>
              <a:buChar char="•"/>
            </a:pPr>
            <a:r>
              <a:rPr lang="en-GB" sz="2200">
                <a:latin typeface="Calibri" panose="020F0502020204030204" pitchFamily="34" charset="0"/>
                <a:ea typeface="Calibri" panose="020F0502020204030204" pitchFamily="34" charset="0"/>
                <a:cs typeface="Arial" panose="020B0604020202020204" pitchFamily="34" charset="0"/>
              </a:rPr>
              <a:t>Drought and flood preparedness measures, </a:t>
            </a:r>
            <a:r>
              <a:rPr lang="en-GB" sz="2200" err="1">
                <a:latin typeface="Calibri" panose="020F0502020204030204" pitchFamily="34" charset="0"/>
                <a:ea typeface="Calibri" panose="020F0502020204030204" pitchFamily="34" charset="0"/>
                <a:cs typeface="Arial" panose="020B0604020202020204" pitchFamily="34" charset="0"/>
              </a:rPr>
              <a:t>EWS</a:t>
            </a:r>
            <a:r>
              <a:rPr lang="en-GB" sz="2200">
                <a:latin typeface="Calibri" panose="020F0502020204030204" pitchFamily="34" charset="0"/>
                <a:ea typeface="Calibri" panose="020F0502020204030204" pitchFamily="34" charset="0"/>
                <a:cs typeface="Arial" panose="020B0604020202020204" pitchFamily="34" charset="0"/>
              </a:rPr>
              <a:t>, protection from water-related disasters.</a:t>
            </a:r>
            <a:endParaRPr lang="en-GB" sz="2200"/>
          </a:p>
        </p:txBody>
      </p:sp>
      <p:sp>
        <p:nvSpPr>
          <p:cNvPr id="3" name="TextBox 2">
            <a:extLst>
              <a:ext uri="{FF2B5EF4-FFF2-40B4-BE49-F238E27FC236}">
                <a16:creationId xmlns:a16="http://schemas.microsoft.com/office/drawing/2014/main" id="{50E5FD23-657B-C2F0-5F5A-D7E9CA27D991}"/>
              </a:ext>
            </a:extLst>
          </p:cNvPr>
          <p:cNvSpPr txBox="1"/>
          <p:nvPr/>
        </p:nvSpPr>
        <p:spPr>
          <a:xfrm>
            <a:off x="8364455" y="983675"/>
            <a:ext cx="3619256" cy="4832092"/>
          </a:xfrm>
          <a:prstGeom prst="rect">
            <a:avLst/>
          </a:prstGeom>
          <a:solidFill>
            <a:srgbClr val="0071A2"/>
          </a:solidFill>
          <a:ln>
            <a:solidFill>
              <a:schemeClr val="accent1"/>
            </a:solidFill>
          </a:ln>
        </p:spPr>
        <p:txBody>
          <a:bodyPr wrap="square">
            <a:spAutoFit/>
          </a:bodyPr>
          <a:lstStyle/>
          <a:p>
            <a:pPr marL="285750" indent="-285750" algn="just">
              <a:buFont typeface="Arial" panose="020B0604020202020204" pitchFamily="34" charset="0"/>
              <a:buChar char="•"/>
            </a:pPr>
            <a:r>
              <a:rPr lang="en-GB" sz="2200">
                <a:latin typeface="Calibri" panose="020F0502020204030204" pitchFamily="34" charset="0"/>
                <a:ea typeface="Calibri" panose="020F0502020204030204" pitchFamily="34" charset="0"/>
                <a:cs typeface="Arial" panose="020B0604020202020204" pitchFamily="34" charset="0"/>
              </a:rPr>
              <a:t>I</a:t>
            </a:r>
            <a:r>
              <a:rPr lang="en-GB" sz="2200">
                <a:effectLst/>
                <a:latin typeface="Calibri" panose="020F0502020204030204" pitchFamily="34" charset="0"/>
                <a:ea typeface="Calibri" panose="020F0502020204030204" pitchFamily="34" charset="0"/>
                <a:cs typeface="Arial" panose="020B0604020202020204" pitchFamily="34" charset="0"/>
              </a:rPr>
              <a:t>ncreased wastewater treatment </a:t>
            </a:r>
            <a:r>
              <a:rPr lang="en-GB" sz="2200" b="1">
                <a:effectLst/>
                <a:latin typeface="Calibri" panose="020F0502020204030204" pitchFamily="34" charset="0"/>
                <a:ea typeface="Calibri" panose="020F0502020204030204" pitchFamily="34" charset="0"/>
                <a:cs typeface="Arial" panose="020B0604020202020204" pitchFamily="34" charset="0"/>
              </a:rPr>
              <a:t>(6.4)</a:t>
            </a:r>
            <a:r>
              <a:rPr lang="en-GB" sz="2200">
                <a:effectLst/>
                <a:latin typeface="Calibri" panose="020F0502020204030204" pitchFamily="34" charset="0"/>
                <a:ea typeface="Calibri" panose="020F0502020204030204" pitchFamily="34" charset="0"/>
                <a:cs typeface="Arial" panose="020B0604020202020204" pitchFamily="34" charset="0"/>
              </a:rPr>
              <a:t>, good ambient quality </a:t>
            </a:r>
            <a:r>
              <a:rPr lang="en-GB" sz="2200" b="1">
                <a:effectLst/>
                <a:latin typeface="Calibri" panose="020F0502020204030204" pitchFamily="34" charset="0"/>
                <a:ea typeface="Calibri" panose="020F0502020204030204" pitchFamily="34" charset="0"/>
                <a:cs typeface="Arial" panose="020B0604020202020204" pitchFamily="34" charset="0"/>
              </a:rPr>
              <a:t>(6.3)</a:t>
            </a:r>
            <a:r>
              <a:rPr lang="en-GB" sz="2200">
                <a:effectLst/>
                <a:latin typeface="Calibri" panose="020F0502020204030204" pitchFamily="34" charset="0"/>
                <a:ea typeface="Calibri" panose="020F0502020204030204" pitchFamily="34" charset="0"/>
                <a:cs typeface="Arial" panose="020B0604020202020204" pitchFamily="34" charset="0"/>
              </a:rPr>
              <a:t> of freshwater resources </a:t>
            </a:r>
            <a:r>
              <a:rPr lang="en-GB" sz="22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r>
              <a:rPr lang="en-GB" sz="2200">
                <a:effectLst/>
                <a:latin typeface="Calibri" panose="020F0502020204030204" pitchFamily="34" charset="0"/>
                <a:ea typeface="Calibri" panose="020F0502020204030204" pitchFamily="34" charset="0"/>
                <a:cs typeface="Arial" panose="020B0604020202020204" pitchFamily="34" charset="0"/>
              </a:rPr>
              <a:t> secure access to safely managed drinking water services </a:t>
            </a:r>
            <a:r>
              <a:rPr lang="en-GB" sz="2200" b="1">
                <a:effectLst/>
                <a:latin typeface="Calibri" panose="020F0502020204030204" pitchFamily="34" charset="0"/>
                <a:ea typeface="Calibri" panose="020F0502020204030204" pitchFamily="34" charset="0"/>
                <a:cs typeface="Arial" panose="020B0604020202020204" pitchFamily="34" charset="0"/>
              </a:rPr>
              <a:t>(6.1) </a:t>
            </a:r>
            <a:r>
              <a:rPr lang="en-GB" sz="2200">
                <a:effectLst/>
                <a:latin typeface="Calibri" panose="020F0502020204030204" pitchFamily="34" charset="0"/>
                <a:ea typeface="Calibri" panose="020F0502020204030204" pitchFamily="34" charset="0"/>
                <a:cs typeface="Arial" panose="020B0604020202020204" pitchFamily="34" charset="0"/>
              </a:rPr>
              <a:t> </a:t>
            </a:r>
          </a:p>
          <a:p>
            <a:pPr marL="285750" indent="-285750" algn="just">
              <a:buFont typeface="Arial" panose="020B0604020202020204" pitchFamily="34" charset="0"/>
              <a:buChar char="•"/>
            </a:pPr>
            <a:r>
              <a:rPr lang="en-GB" sz="2200">
                <a:latin typeface="Calibri" panose="020F0502020204030204" pitchFamily="34" charset="0"/>
                <a:ea typeface="Calibri" panose="020F0502020204030204" pitchFamily="34" charset="0"/>
                <a:cs typeface="Arial" panose="020B0604020202020204" pitchFamily="34" charset="0"/>
              </a:rPr>
              <a:t>Safely managed sanitation </a:t>
            </a:r>
            <a:r>
              <a:rPr lang="en-GB" sz="2200" b="1">
                <a:latin typeface="Calibri" panose="020F0502020204030204" pitchFamily="34" charset="0"/>
                <a:ea typeface="Calibri" panose="020F0502020204030204" pitchFamily="34" charset="0"/>
                <a:cs typeface="Arial" panose="020B0604020202020204" pitchFamily="34" charset="0"/>
              </a:rPr>
              <a:t>(6.2) </a:t>
            </a:r>
            <a:r>
              <a:rPr lang="en-GB" sz="2200">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r>
              <a:rPr lang="en-GB" sz="2200">
                <a:latin typeface="Calibri" panose="020F0502020204030204" pitchFamily="34" charset="0"/>
                <a:ea typeface="Calibri" panose="020F0502020204030204" pitchFamily="34" charset="0"/>
                <a:cs typeface="Arial" panose="020B0604020202020204" pitchFamily="34" charset="0"/>
              </a:rPr>
              <a:t> improved ambient water quality </a:t>
            </a:r>
            <a:r>
              <a:rPr lang="en-GB" sz="2200" b="1">
                <a:latin typeface="Calibri" panose="020F0502020204030204" pitchFamily="34" charset="0"/>
                <a:ea typeface="Calibri" panose="020F0502020204030204" pitchFamily="34" charset="0"/>
                <a:cs typeface="Arial" panose="020B0604020202020204" pitchFamily="34" charset="0"/>
              </a:rPr>
              <a:t>(6.3) </a:t>
            </a:r>
            <a:r>
              <a:rPr lang="en-GB" sz="2200">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 </a:t>
            </a:r>
            <a:r>
              <a:rPr lang="en-GB" sz="2200">
                <a:latin typeface="Calibri" panose="020F0502020204030204" pitchFamily="34" charset="0"/>
                <a:ea typeface="Calibri" panose="020F0502020204030204" pitchFamily="34" charset="0"/>
                <a:cs typeface="Arial" panose="020B0604020202020204" pitchFamily="34" charset="0"/>
              </a:rPr>
              <a:t>protect water related ecosystems </a:t>
            </a:r>
            <a:r>
              <a:rPr lang="en-GB" sz="2200" b="1">
                <a:latin typeface="Calibri" panose="020F0502020204030204" pitchFamily="34" charset="0"/>
                <a:ea typeface="Calibri" panose="020F0502020204030204" pitchFamily="34" charset="0"/>
                <a:cs typeface="Arial" panose="020B0604020202020204" pitchFamily="34" charset="0"/>
              </a:rPr>
              <a:t>(6.6)</a:t>
            </a:r>
          </a:p>
          <a:p>
            <a:pPr marL="285750" indent="-285750" algn="just">
              <a:buFont typeface="Arial" panose="020B0604020202020204" pitchFamily="34" charset="0"/>
              <a:buChar char="•"/>
            </a:pPr>
            <a:r>
              <a:rPr lang="en-GB" sz="2200" err="1">
                <a:latin typeface="Calibri" panose="020F0502020204030204" pitchFamily="34" charset="0"/>
                <a:cs typeface="Arial" panose="020B0604020202020204" pitchFamily="34" charset="0"/>
              </a:rPr>
              <a:t>IWRM</a:t>
            </a:r>
            <a:r>
              <a:rPr lang="en-GB" sz="2200">
                <a:latin typeface="Calibri" panose="020F0502020204030204" pitchFamily="34" charset="0"/>
                <a:cs typeface="Arial" panose="020B0604020202020204" pitchFamily="34" charset="0"/>
              </a:rPr>
              <a:t> at levels </a:t>
            </a:r>
            <a:r>
              <a:rPr lang="en-GB" sz="2200" b="1">
                <a:latin typeface="Calibri" panose="020F0502020204030204" pitchFamily="34" charset="0"/>
                <a:cs typeface="Arial" panose="020B0604020202020204" pitchFamily="34" charset="0"/>
              </a:rPr>
              <a:t>(6.5)</a:t>
            </a:r>
            <a:r>
              <a:rPr lang="en-GB" sz="2200">
                <a:latin typeface="Calibri" panose="020F0502020204030204" pitchFamily="34" charset="0"/>
                <a:cs typeface="Arial" panose="020B0604020202020204" pitchFamily="34" charset="0"/>
              </a:rPr>
              <a:t> –synergies across SDG 6</a:t>
            </a:r>
            <a:endParaRPr lang="en-GB" sz="2200"/>
          </a:p>
        </p:txBody>
      </p:sp>
    </p:spTree>
    <p:extLst>
      <p:ext uri="{BB962C8B-B14F-4D97-AF65-F5344CB8AC3E}">
        <p14:creationId xmlns:p14="http://schemas.microsoft.com/office/powerpoint/2010/main" val="168392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62431" y="356049"/>
            <a:ext cx="11197049" cy="711319"/>
          </a:xfrm>
        </p:spPr>
        <p:txBody>
          <a:bodyPr>
            <a:normAutofit fontScale="90000"/>
          </a:bodyPr>
          <a:lstStyle/>
          <a:p>
            <a:r>
              <a:rPr lang="en-US"/>
              <a:t>WASH Governance and Water Resources Governance </a:t>
            </a:r>
          </a:p>
        </p:txBody>
      </p:sp>
      <p:sp>
        <p:nvSpPr>
          <p:cNvPr id="4" name="Content Placeholder 3">
            <a:extLst>
              <a:ext uri="{FF2B5EF4-FFF2-40B4-BE49-F238E27FC236}">
                <a16:creationId xmlns:a16="http://schemas.microsoft.com/office/drawing/2014/main" id="{31A545B0-2C21-E357-5EC9-DA4BC9C3D47E}"/>
              </a:ext>
            </a:extLst>
          </p:cNvPr>
          <p:cNvSpPr>
            <a:spLocks noGrp="1"/>
          </p:cNvSpPr>
          <p:nvPr>
            <p:ph idx="1"/>
          </p:nvPr>
        </p:nvSpPr>
        <p:spPr/>
        <p:txBody>
          <a:bodyPr/>
          <a:lstStyle/>
          <a:p>
            <a:endParaRPr lang="en-SE"/>
          </a:p>
        </p:txBody>
      </p:sp>
      <p:pic>
        <p:nvPicPr>
          <p:cNvPr id="5" name="Picture 4">
            <a:extLst>
              <a:ext uri="{FF2B5EF4-FFF2-40B4-BE49-F238E27FC236}">
                <a16:creationId xmlns:a16="http://schemas.microsoft.com/office/drawing/2014/main" id="{3FCA72AC-3500-6901-84AA-056DE3A11EFB}"/>
              </a:ext>
            </a:extLst>
          </p:cNvPr>
          <p:cNvPicPr/>
          <p:nvPr/>
        </p:nvPicPr>
        <p:blipFill>
          <a:blip r:embed="rId3"/>
          <a:stretch>
            <a:fillRect/>
          </a:stretch>
        </p:blipFill>
        <p:spPr>
          <a:xfrm>
            <a:off x="156751" y="1350180"/>
            <a:ext cx="5704205" cy="4076065"/>
          </a:xfrm>
          <a:prstGeom prst="rect">
            <a:avLst/>
          </a:prstGeom>
        </p:spPr>
      </p:pic>
      <p:sp>
        <p:nvSpPr>
          <p:cNvPr id="6" name="Arrow: Right 5">
            <a:extLst>
              <a:ext uri="{FF2B5EF4-FFF2-40B4-BE49-F238E27FC236}">
                <a16:creationId xmlns:a16="http://schemas.microsoft.com/office/drawing/2014/main" id="{8BC44524-C6A7-D2FB-235A-01527E73C8D4}"/>
              </a:ext>
            </a:extLst>
          </p:cNvPr>
          <p:cNvSpPr/>
          <p:nvPr/>
        </p:nvSpPr>
        <p:spPr>
          <a:xfrm>
            <a:off x="5170641" y="4140431"/>
            <a:ext cx="1181450" cy="3922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 name="Rectangle: Rounded Corners 6">
            <a:extLst>
              <a:ext uri="{FF2B5EF4-FFF2-40B4-BE49-F238E27FC236}">
                <a16:creationId xmlns:a16="http://schemas.microsoft.com/office/drawing/2014/main" id="{D471C63D-9241-A9AE-F017-77366799FC9D}"/>
              </a:ext>
            </a:extLst>
          </p:cNvPr>
          <p:cNvSpPr/>
          <p:nvPr/>
        </p:nvSpPr>
        <p:spPr>
          <a:xfrm>
            <a:off x="827354" y="4229025"/>
            <a:ext cx="4263409" cy="607219"/>
          </a:xfrm>
          <a:prstGeom prst="roundRect">
            <a:avLst/>
          </a:prstGeom>
          <a:noFill/>
          <a:ln w="5715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 name="TextBox 10">
            <a:extLst>
              <a:ext uri="{FF2B5EF4-FFF2-40B4-BE49-F238E27FC236}">
                <a16:creationId xmlns:a16="http://schemas.microsoft.com/office/drawing/2014/main" id="{1F7640D6-AC94-D20F-1C92-56DBE4377D35}"/>
              </a:ext>
            </a:extLst>
          </p:cNvPr>
          <p:cNvSpPr txBox="1"/>
          <p:nvPr/>
        </p:nvSpPr>
        <p:spPr>
          <a:xfrm>
            <a:off x="6555883" y="5426245"/>
            <a:ext cx="5224989" cy="430887"/>
          </a:xfrm>
          <a:prstGeom prst="rect">
            <a:avLst/>
          </a:prstGeom>
          <a:noFill/>
        </p:spPr>
        <p:txBody>
          <a:bodyPr wrap="square">
            <a:spAutoFit/>
          </a:bodyPr>
          <a:lstStyle/>
          <a:p>
            <a:pPr>
              <a:defRPr/>
            </a:pPr>
            <a:r>
              <a:rPr lang="en-GB" sz="1100" b="1">
                <a:solidFill>
                  <a:schemeClr val="tx1">
                    <a:lumMod val="75000"/>
                    <a:lumOff val="25000"/>
                  </a:schemeClr>
                </a:solidFill>
              </a:rPr>
              <a:t>Jimenez et al. 2020</a:t>
            </a:r>
            <a:r>
              <a:rPr lang="en-GB" sz="1100">
                <a:solidFill>
                  <a:schemeClr val="tx1">
                    <a:lumMod val="75000"/>
                    <a:lumOff val="25000"/>
                  </a:schemeClr>
                </a:solidFill>
              </a:rPr>
              <a:t>. Unpacking Water Governance: A Framework for Practitioners</a:t>
            </a:r>
          </a:p>
          <a:p>
            <a:pPr>
              <a:defRPr/>
            </a:pPr>
            <a:endParaRPr lang="en-US" sz="1100">
              <a:solidFill>
                <a:schemeClr val="tx1">
                  <a:lumMod val="75000"/>
                  <a:lumOff val="25000"/>
                </a:schemeClr>
              </a:solidFill>
            </a:endParaRPr>
          </a:p>
        </p:txBody>
      </p:sp>
      <p:sp>
        <p:nvSpPr>
          <p:cNvPr id="12" name="TextBox 11">
            <a:extLst>
              <a:ext uri="{FF2B5EF4-FFF2-40B4-BE49-F238E27FC236}">
                <a16:creationId xmlns:a16="http://schemas.microsoft.com/office/drawing/2014/main" id="{FAA24E24-7C07-D4C6-3918-1350446193B9}"/>
              </a:ext>
            </a:extLst>
          </p:cNvPr>
          <p:cNvSpPr txBox="1"/>
          <p:nvPr/>
        </p:nvSpPr>
        <p:spPr>
          <a:xfrm>
            <a:off x="6431969" y="1161907"/>
            <a:ext cx="5603280" cy="1446550"/>
          </a:xfrm>
          <a:prstGeom prst="rect">
            <a:avLst/>
          </a:prstGeom>
          <a:noFill/>
        </p:spPr>
        <p:txBody>
          <a:bodyPr wrap="square">
            <a:spAutoFit/>
          </a:bodyPr>
          <a:lstStyle/>
          <a:p>
            <a:pPr algn="ctr"/>
            <a:r>
              <a:rPr lang="en-GB" sz="2200" b="1">
                <a:solidFill>
                  <a:prstClr val="black"/>
                </a:solidFill>
                <a:latin typeface="Calibri" panose="020F0502020204030204" pitchFamily="34" charset="0"/>
                <a:ea typeface="Calibri" panose="020F0502020204030204" pitchFamily="34" charset="0"/>
                <a:cs typeface="Arial" panose="020B0604020202020204" pitchFamily="34" charset="0"/>
              </a:rPr>
              <a:t>The Water Governance Framework</a:t>
            </a:r>
            <a:r>
              <a:rPr lang="en-GB" sz="2200">
                <a:solidFill>
                  <a:prstClr val="black"/>
                </a:solidFill>
                <a:latin typeface="Calibri" panose="020F0502020204030204" pitchFamily="34" charset="0"/>
                <a:ea typeface="Calibri" panose="020F0502020204030204" pitchFamily="34" charset="0"/>
                <a:cs typeface="Arial" panose="020B0604020202020204" pitchFamily="34" charset="0"/>
              </a:rPr>
              <a:t>, as a combination of functions, attributes, and outcomes, with wider applicability across water disciplines to include water resources </a:t>
            </a:r>
            <a:endParaRPr lang="en-GB" sz="2200"/>
          </a:p>
        </p:txBody>
      </p:sp>
      <p:sp>
        <p:nvSpPr>
          <p:cNvPr id="13" name="TextBox 12">
            <a:extLst>
              <a:ext uri="{FF2B5EF4-FFF2-40B4-BE49-F238E27FC236}">
                <a16:creationId xmlns:a16="http://schemas.microsoft.com/office/drawing/2014/main" id="{AC30EC51-0B76-8E5B-5019-817CE5116126}"/>
              </a:ext>
            </a:extLst>
          </p:cNvPr>
          <p:cNvSpPr txBox="1"/>
          <p:nvPr/>
        </p:nvSpPr>
        <p:spPr>
          <a:xfrm>
            <a:off x="156751" y="5427522"/>
            <a:ext cx="5224989" cy="431593"/>
          </a:xfrm>
          <a:prstGeom prst="rect">
            <a:avLst/>
          </a:prstGeom>
          <a:noFill/>
        </p:spPr>
        <p:txBody>
          <a:bodyPr wrap="square">
            <a:spAutoFit/>
          </a:bodyPr>
          <a:lstStyle/>
          <a:p>
            <a:pPr>
              <a:lnSpc>
                <a:spcPct val="107000"/>
              </a:lnSpc>
              <a:spcAft>
                <a:spcPts val="800"/>
              </a:spcAft>
            </a:pPr>
            <a:r>
              <a:rPr lang="en-GB" sz="1200" b="1">
                <a:solidFill>
                  <a:schemeClr val="tx1">
                    <a:lumMod val="75000"/>
                    <a:lumOff val="25000"/>
                  </a:schemeClr>
                </a:solidFill>
              </a:rPr>
              <a:t>UNICEF</a:t>
            </a:r>
            <a:r>
              <a:rPr lang="en-GB" sz="9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rPr>
              <a:t> </a:t>
            </a:r>
            <a:r>
              <a:rPr lang="en-GB" sz="1200" b="1">
                <a:solidFill>
                  <a:schemeClr val="tx1">
                    <a:lumMod val="75000"/>
                    <a:lumOff val="25000"/>
                  </a:schemeClr>
                </a:solidFill>
              </a:rPr>
              <a:t>2016</a:t>
            </a:r>
            <a:r>
              <a:rPr lang="en-GB" sz="9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rPr>
              <a:t>. Strengthening enabling environment for water, sanitation, and hygiene (WASH) - Guidance Note. New York,: UNICEF</a:t>
            </a:r>
            <a:r>
              <a:rPr lang="en-GB" sz="900">
                <a:effectLst/>
                <a:latin typeface="Calibri" panose="020F0502020204030204" pitchFamily="34" charset="0"/>
                <a:ea typeface="Calibri" panose="020F0502020204030204" pitchFamily="34" charset="0"/>
                <a:cs typeface="Arial" panose="020B0604020202020204" pitchFamily="34" charset="0"/>
              </a:rPr>
              <a:t>.</a:t>
            </a:r>
            <a:endParaRPr lang="en-GB" sz="360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7E74C58-3F49-9051-7D76-20FC2466B9C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31969" y="2717739"/>
            <a:ext cx="5661793" cy="2674682"/>
          </a:xfrm>
          <a:prstGeom prst="rect">
            <a:avLst/>
          </a:prstGeom>
        </p:spPr>
      </p:pic>
    </p:spTree>
    <p:extLst>
      <p:ext uri="{BB962C8B-B14F-4D97-AF65-F5344CB8AC3E}">
        <p14:creationId xmlns:p14="http://schemas.microsoft.com/office/powerpoint/2010/main" val="2872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708" y="379333"/>
            <a:ext cx="11406809" cy="711319"/>
          </a:xfrm>
        </p:spPr>
        <p:txBody>
          <a:bodyPr>
            <a:normAutofit fontScale="90000"/>
          </a:bodyPr>
          <a:lstStyle/>
          <a:p>
            <a:r>
              <a:rPr lang="en-US"/>
              <a:t>WRM-WASH Cooperation Areas and Joint Outcomes </a:t>
            </a:r>
          </a:p>
        </p:txBody>
      </p:sp>
      <p:sp>
        <p:nvSpPr>
          <p:cNvPr id="6" name="TextBox 5">
            <a:extLst>
              <a:ext uri="{FF2B5EF4-FFF2-40B4-BE49-F238E27FC236}">
                <a16:creationId xmlns:a16="http://schemas.microsoft.com/office/drawing/2014/main" id="{DA23F050-A242-F2A6-8B62-956C0D4251F1}"/>
              </a:ext>
            </a:extLst>
          </p:cNvPr>
          <p:cNvSpPr txBox="1"/>
          <p:nvPr/>
        </p:nvSpPr>
        <p:spPr>
          <a:xfrm>
            <a:off x="407221" y="1433034"/>
            <a:ext cx="4220197" cy="523220"/>
          </a:xfrm>
          <a:prstGeom prst="rect">
            <a:avLst/>
          </a:prstGeom>
          <a:noFill/>
        </p:spPr>
        <p:txBody>
          <a:bodyPr wrap="square" rtlCol="0">
            <a:spAutoFit/>
          </a:bodyPr>
          <a:lstStyle/>
          <a:p>
            <a:r>
              <a:rPr lang="en-GB" sz="2800" b="1"/>
              <a:t>AREAS OF COOPERATION </a:t>
            </a:r>
          </a:p>
        </p:txBody>
      </p:sp>
      <p:pic>
        <p:nvPicPr>
          <p:cNvPr id="7" name="Picture 6">
            <a:extLst>
              <a:ext uri="{FF2B5EF4-FFF2-40B4-BE49-F238E27FC236}">
                <a16:creationId xmlns:a16="http://schemas.microsoft.com/office/drawing/2014/main" id="{09A255FF-94D7-AFF1-0845-CD7F45E97B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221" y="1938821"/>
            <a:ext cx="11784779" cy="2397867"/>
          </a:xfrm>
          <a:prstGeom prst="rect">
            <a:avLst/>
          </a:prstGeom>
        </p:spPr>
      </p:pic>
      <p:pic>
        <p:nvPicPr>
          <p:cNvPr id="8" name="Picture 7">
            <a:extLst>
              <a:ext uri="{FF2B5EF4-FFF2-40B4-BE49-F238E27FC236}">
                <a16:creationId xmlns:a16="http://schemas.microsoft.com/office/drawing/2014/main" id="{9343ABFC-D6F7-21CF-C9C4-3BBF0F1C88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0815" y="4293727"/>
            <a:ext cx="11961185" cy="1131239"/>
          </a:xfrm>
          <a:prstGeom prst="rect">
            <a:avLst/>
          </a:prstGeom>
        </p:spPr>
      </p:pic>
      <p:sp>
        <p:nvSpPr>
          <p:cNvPr id="5" name="TextBox 4">
            <a:extLst>
              <a:ext uri="{FF2B5EF4-FFF2-40B4-BE49-F238E27FC236}">
                <a16:creationId xmlns:a16="http://schemas.microsoft.com/office/drawing/2014/main" id="{FBCB610C-254F-133A-5238-5E581269C760}"/>
              </a:ext>
            </a:extLst>
          </p:cNvPr>
          <p:cNvSpPr txBox="1"/>
          <p:nvPr/>
        </p:nvSpPr>
        <p:spPr>
          <a:xfrm>
            <a:off x="407221" y="5209522"/>
            <a:ext cx="3952343" cy="523220"/>
          </a:xfrm>
          <a:prstGeom prst="rect">
            <a:avLst/>
          </a:prstGeom>
          <a:noFill/>
        </p:spPr>
        <p:txBody>
          <a:bodyPr wrap="square" rtlCol="0">
            <a:spAutoFit/>
          </a:bodyPr>
          <a:lstStyle/>
          <a:p>
            <a:r>
              <a:rPr lang="en-GB" sz="2800" b="1"/>
              <a:t>FIVE JOINT OUTCOMES </a:t>
            </a:r>
          </a:p>
        </p:txBody>
      </p:sp>
    </p:spTree>
    <p:extLst>
      <p:ext uri="{BB962C8B-B14F-4D97-AF65-F5344CB8AC3E}">
        <p14:creationId xmlns:p14="http://schemas.microsoft.com/office/powerpoint/2010/main" val="176853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3|1.8|3.3|5.2"/>
</p:tagLst>
</file>

<file path=ppt/theme/theme1.xml><?xml version="1.0" encoding="utf-8"?>
<a:theme xmlns:a="http://schemas.openxmlformats.org/drawingml/2006/main" name="SIWI 2.0 ">
  <a:themeElements>
    <a:clrScheme name="SIWI 2_0">
      <a:dk1>
        <a:srgbClr val="003865"/>
      </a:dk1>
      <a:lt1>
        <a:srgbClr val="FFFFFF"/>
      </a:lt1>
      <a:dk2>
        <a:srgbClr val="0078B3"/>
      </a:dk2>
      <a:lt2>
        <a:srgbClr val="E0EEF6"/>
      </a:lt2>
      <a:accent1>
        <a:srgbClr val="CFDCE0"/>
      </a:accent1>
      <a:accent2>
        <a:srgbClr val="98B3C3"/>
      </a:accent2>
      <a:accent3>
        <a:srgbClr val="476678"/>
      </a:accent3>
      <a:accent4>
        <a:srgbClr val="FFB81C"/>
      </a:accent4>
      <a:accent5>
        <a:srgbClr val="FFEDC6"/>
      </a:accent5>
      <a:accent6>
        <a:srgbClr val="000000"/>
      </a:accent6>
      <a:hlink>
        <a:srgbClr val="00B5F1"/>
      </a:hlink>
      <a:folHlink>
        <a:srgbClr val="98B3C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1">
      <a:dk1>
        <a:srgbClr val="000000"/>
      </a:dk1>
      <a:lt1>
        <a:srgbClr val="FFFFFF"/>
      </a:lt1>
      <a:dk2>
        <a:srgbClr val="44546A"/>
      </a:dk2>
      <a:lt2>
        <a:srgbClr val="E7E6E6"/>
      </a:lt2>
      <a:accent1>
        <a:srgbClr val="005F73"/>
      </a:accent1>
      <a:accent2>
        <a:srgbClr val="0A9396"/>
      </a:accent2>
      <a:accent3>
        <a:srgbClr val="93D2BD"/>
      </a:accent3>
      <a:accent4>
        <a:srgbClr val="E9D8A6"/>
      </a:accent4>
      <a:accent5>
        <a:srgbClr val="EE9B00"/>
      </a:accent5>
      <a:accent6>
        <a:srgbClr val="CA6702"/>
      </a:accent6>
      <a:hlink>
        <a:srgbClr val="BB3E03"/>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GWP Titl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765_GWP_PP_v11" id="{DF03CAE9-0623-4EBE-A3B8-6D7BBCC77FB2}" vid="{CD7DC75F-4A44-491D-9B13-A0479A8FDA35}"/>
    </a:ext>
  </a:extLst>
</a:theme>
</file>

<file path=ppt/theme/theme6.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9.xml><?xml version="1.0" encoding="utf-8"?>
<a:theme xmlns:a="http://schemas.openxmlformats.org/drawingml/2006/main" name="2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2BF3AFE5EDBD4DB8764BF6B1906B3B" ma:contentTypeVersion="15" ma:contentTypeDescription="Create a new document." ma:contentTypeScope="" ma:versionID="c79c7f00d10d610d5718a37b39a85261">
  <xsd:schema xmlns:xsd="http://www.w3.org/2001/XMLSchema" xmlns:xs="http://www.w3.org/2001/XMLSchema" xmlns:p="http://schemas.microsoft.com/office/2006/metadata/properties" xmlns:ns2="ff67bbd7-84f5-44bd-ac62-2e93c62edfcc" xmlns:ns3="05ae9fd1-83c8-427b-aad6-081d945c7f8f" targetNamespace="http://schemas.microsoft.com/office/2006/metadata/properties" ma:root="true" ma:fieldsID="92cd86f019015e668a7a8efc3818857c" ns2:_="" ns3:_="">
    <xsd:import namespace="ff67bbd7-84f5-44bd-ac62-2e93c62edfcc"/>
    <xsd:import namespace="05ae9fd1-83c8-427b-aad6-081d945c7f8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67bbd7-84f5-44bd-ac62-2e93c62edf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b92dc8c-9167-44d5-8b40-189191c774d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5ae9fd1-83c8-427b-aad6-081d945c7f8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2a93a8e-8325-46d4-8a90-e43ced4fb4e0}" ma:internalName="TaxCatchAll" ma:showField="CatchAllData" ma:web="05ae9fd1-83c8-427b-aad6-081d945c7f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5ae9fd1-83c8-427b-aad6-081d945c7f8f" xsi:nil="true"/>
    <lcf76f155ced4ddcb4097134ff3c332f xmlns="ff67bbd7-84f5-44bd-ac62-2e93c62edfcc">
      <Terms xmlns="http://schemas.microsoft.com/office/infopath/2007/PartnerControls"/>
    </lcf76f155ced4ddcb4097134ff3c332f>
    <SharedWithUsers xmlns="05ae9fd1-83c8-427b-aad6-081d945c7f8f">
      <UserInfo>
        <DisplayName>Ania Andersch</DisplayName>
        <AccountId>56</AccountId>
        <AccountType/>
      </UserInfo>
      <UserInfo>
        <DisplayName>Karin Gardes</DisplayName>
        <AccountId>26</AccountId>
        <AccountType/>
      </UserInfo>
      <UserInfo>
        <DisplayName>SharingLinks.d579be24-6865-4251-aa68-430b5a781246.OrganizationEdit.06041dd9-54c3-461c-a6f0-60f6f8ff65b9</DisplayName>
        <AccountId>110</AccountId>
        <AccountType/>
      </UserInfo>
      <UserInfo>
        <DisplayName>SharingLinks.a207ac54-36c8-4b47-8ea9-8cf2f334fe83.Flexible.9f429f3b-badd-413b-9ea0-3be32600a24f</DisplayName>
        <AccountId>64</AccountId>
        <AccountType/>
      </UserInfo>
      <UserInfo>
        <DisplayName>SharingLinks.6012bc24-a1d0-4132-b5ee-3da88c6a5c35.OrganizationEdit.38c348cf-4f52-4241-8a27-29d8b29d60ff</DisplayName>
        <AccountId>135</AccountId>
        <AccountType/>
      </UserInfo>
      <UserInfo>
        <DisplayName>Senior Management Team Members</DisplayName>
        <AccountId>7</AccountId>
        <AccountType/>
      </UserInfo>
      <UserInfo>
        <DisplayName>Jonas Sjöström</DisplayName>
        <AccountId>295</AccountId>
        <AccountType/>
      </UserInfo>
      <UserInfo>
        <DisplayName>Stefan Heilscher</DisplayName>
        <AccountId>28</AccountId>
        <AccountType/>
      </UserInfo>
      <UserInfo>
        <DisplayName>Hakan Tropp</DisplayName>
        <AccountId>41</AccountId>
        <AccountType/>
      </UserInfo>
    </SharedWithUsers>
  </documentManagement>
</p:properties>
</file>

<file path=customXml/itemProps1.xml><?xml version="1.0" encoding="utf-8"?>
<ds:datastoreItem xmlns:ds="http://schemas.openxmlformats.org/officeDocument/2006/customXml" ds:itemID="{57237081-097F-4923-9FDD-E0D38E1187EE}">
  <ds:schemaRefs>
    <ds:schemaRef ds:uri="http://schemas.microsoft.com/sharepoint/v3/contenttype/forms"/>
  </ds:schemaRefs>
</ds:datastoreItem>
</file>

<file path=customXml/itemProps2.xml><?xml version="1.0" encoding="utf-8"?>
<ds:datastoreItem xmlns:ds="http://schemas.openxmlformats.org/officeDocument/2006/customXml" ds:itemID="{C0F35290-ADF1-48E8-85D2-0113EA2EECF0}">
  <ds:schemaRefs>
    <ds:schemaRef ds:uri="05ae9fd1-83c8-427b-aad6-081d945c7f8f"/>
    <ds:schemaRef ds:uri="ff67bbd7-84f5-44bd-ac62-2e93c62edf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AC75FC5-F5A3-4AA4-B87D-ED263569524E}">
  <ds:schemaRefs>
    <ds:schemaRef ds:uri="05ae9fd1-83c8-427b-aad6-081d945c7f8f"/>
    <ds:schemaRef ds:uri="ff67bbd7-84f5-44bd-ac62-2e93c62edfc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1372</TotalTime>
  <Words>5544</Words>
  <Application>Microsoft Office PowerPoint</Application>
  <PresentationFormat>Widescreen</PresentationFormat>
  <Paragraphs>477</Paragraphs>
  <Slides>53</Slides>
  <Notes>22</Notes>
  <HiddenSlides>6</HiddenSlides>
  <MMClips>0</MMClips>
  <ScaleCrop>false</ScaleCrop>
  <HeadingPairs>
    <vt:vector size="6" baseType="variant">
      <vt:variant>
        <vt:lpstr>Fonts Used</vt:lpstr>
      </vt:variant>
      <vt:variant>
        <vt:i4>20</vt:i4>
      </vt:variant>
      <vt:variant>
        <vt:lpstr>Theme</vt:lpstr>
      </vt:variant>
      <vt:variant>
        <vt:i4>9</vt:i4>
      </vt:variant>
      <vt:variant>
        <vt:lpstr>Slide Titles</vt:lpstr>
      </vt:variant>
      <vt:variant>
        <vt:i4>53</vt:i4>
      </vt:variant>
    </vt:vector>
  </HeadingPairs>
  <TitlesOfParts>
    <vt:vector size="82" baseType="lpstr">
      <vt:lpstr>Arial</vt:lpstr>
      <vt:lpstr>Arial Narrow</vt:lpstr>
      <vt:lpstr>Calibri</vt:lpstr>
      <vt:lpstr>Calibri Light</vt:lpstr>
      <vt:lpstr>KievitOT-Bold</vt:lpstr>
      <vt:lpstr>KievitOT-Medium</vt:lpstr>
      <vt:lpstr>KievitOT-Regular</vt:lpstr>
      <vt:lpstr>MetaPro-Bold</vt:lpstr>
      <vt:lpstr>MetaPro-Medi</vt:lpstr>
      <vt:lpstr>Roboto-Black</vt:lpstr>
      <vt:lpstr>Roboto-Medium</vt:lpstr>
      <vt:lpstr>Roboto-Regular</vt:lpstr>
      <vt:lpstr>Segoe UI</vt:lpstr>
      <vt:lpstr>Symbol</vt:lpstr>
      <vt:lpstr>Times New Roman</vt:lpstr>
      <vt:lpstr>Traditional Arabic</vt:lpstr>
      <vt:lpstr>Trebuchet MS</vt:lpstr>
      <vt:lpstr>URWPalladioL-Roma</vt:lpstr>
      <vt:lpstr>Wingdings</vt:lpstr>
      <vt:lpstr>Wingdings 3</vt:lpstr>
      <vt:lpstr>SIWI 2.0 </vt:lpstr>
      <vt:lpstr>Office Theme</vt:lpstr>
      <vt:lpstr>2_Office Theme</vt:lpstr>
      <vt:lpstr>1_Office Theme</vt:lpstr>
      <vt:lpstr>GWP Titles</vt:lpstr>
      <vt:lpstr>1_Thème Office</vt:lpstr>
      <vt:lpstr>Thème Office</vt:lpstr>
      <vt:lpstr>Facette</vt:lpstr>
      <vt:lpstr>2_Thème Office</vt:lpstr>
      <vt:lpstr>Cooperation Opportunities for Improved Integration   </vt:lpstr>
      <vt:lpstr>Agenda</vt:lpstr>
      <vt:lpstr>Cooperation Opportunities for Improved Integration:  Introduction &amp; background</vt:lpstr>
      <vt:lpstr>Presentation of the report </vt:lpstr>
      <vt:lpstr>Cooperation Opportunities for Improved Integration Across SDG6</vt:lpstr>
      <vt:lpstr>Rationale behind WRM-WASH Cooperation</vt:lpstr>
      <vt:lpstr>WRM-WASH Cooperation &amp; Global Agendas </vt:lpstr>
      <vt:lpstr>WASH Governance and Water Resources Governance </vt:lpstr>
      <vt:lpstr>WRM-WASH Cooperation Areas and Joint Outcomes </vt:lpstr>
      <vt:lpstr>Joint Outcome 1: Equitable water resources allocation</vt:lpstr>
      <vt:lpstr>Joint Outcome 1: Equitable water resources allocation</vt:lpstr>
      <vt:lpstr>Joint Outcome 2: Sustainable water management</vt:lpstr>
      <vt:lpstr>Joint Outcome 2: Sustainable water management</vt:lpstr>
      <vt:lpstr>Joint Outcome 3: Drought and flood disaster resilience</vt:lpstr>
      <vt:lpstr>Joint Outcome 3: Drought and flood disaster resilience</vt:lpstr>
      <vt:lpstr>Joint Outcome 4: Climate resilient WASH</vt:lpstr>
      <vt:lpstr>Joint Outcome 4: Climate resilient WASH</vt:lpstr>
      <vt:lpstr>Joint Outcome 5: Integrated water resources management and governance</vt:lpstr>
      <vt:lpstr>Joint Outcome 5: Integrated water resources management and governance</vt:lpstr>
      <vt:lpstr>WRM-WASH Cooperation Areas and Joint Outcomes </vt:lpstr>
      <vt:lpstr>Conclusions</vt:lpstr>
      <vt:lpstr>Launch of report – Cooperation Opportunities for Improved Integration Across SDG6</vt:lpstr>
      <vt:lpstr>Thank you  </vt:lpstr>
      <vt:lpstr>Case studies </vt:lpstr>
      <vt:lpstr>Case studies  </vt:lpstr>
      <vt:lpstr>Case study 1</vt:lpstr>
      <vt:lpstr>Case study 2</vt:lpstr>
      <vt:lpstr>PowerPoint Presentation</vt:lpstr>
      <vt:lpstr>PowerPoint Presentation</vt:lpstr>
      <vt:lpstr>I. BRIEF OVERVIEW OF THE WATER SECTOR IN COMOROS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 3</vt:lpstr>
      <vt:lpstr>PowerPoint Presentation</vt:lpstr>
      <vt:lpstr>The SDGs and IWRM</vt:lpstr>
      <vt:lpstr>But how?</vt:lpstr>
      <vt:lpstr>1. Global Water Leadership</vt:lpstr>
      <vt:lpstr>GWL vision</vt:lpstr>
      <vt:lpstr>Facilitate in-country multi-stakeholder change processes on IWRM (in parallel with UNICEF process for climate-resilient WASH services)</vt:lpstr>
      <vt:lpstr>Barriers grouped by SWA Building Block</vt:lpstr>
      <vt:lpstr>2. SDG 6 IWRM Support Programme</vt:lpstr>
      <vt:lpstr>Country examples by IWRM dimension</vt:lpstr>
      <vt:lpstr>Some final thoughts</vt:lpstr>
      <vt:lpstr>PowerPoint Presentation</vt:lpstr>
      <vt:lpstr>Panel discussion </vt:lpstr>
      <vt:lpstr>Agenda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Jorji Frederiksen</dc:creator>
  <cp:lastModifiedBy>Jorge Alvarez-Sala</cp:lastModifiedBy>
  <cp:revision>5</cp:revision>
  <dcterms:created xsi:type="dcterms:W3CDTF">2021-09-28T08:15:14Z</dcterms:created>
  <dcterms:modified xsi:type="dcterms:W3CDTF">2023-02-23T13:58:38Z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0x010100C52BF3AFE5EDBD4DB8764BF6B1906B3B</vt:lpwstr>
  </property>
  <property fmtid="{D5CDD505-2E9C-101B-9397-08002B2CF9AE}" pid="3" name="NGOOnlinePriorityGroup">
    <vt:lpwstr/>
  </property>
  <property fmtid="{D5CDD505-2E9C-101B-9397-08002B2CF9AE}" pid="4" name="NGOOnlineKeywords">
    <vt:lpwstr/>
  </property>
  <property fmtid="{D5CDD505-2E9C-101B-9397-08002B2CF9AE}" pid="5" name="NGOOnlineDocumentType">
    <vt:lpwstr/>
  </property>
  <property fmtid="{D5CDD505-2E9C-101B-9397-08002B2CF9AE}" pid="6" name="MediaServiceImageTags">
    <vt:lpwstr/>
  </property>
</Properties>
</file>