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57" r:id="rId2"/>
    <p:sldId id="387" r:id="rId3"/>
    <p:sldId id="384" r:id="rId4"/>
    <p:sldId id="374" r:id="rId5"/>
    <p:sldId id="375" r:id="rId6"/>
    <p:sldId id="376" r:id="rId7"/>
    <p:sldId id="377" r:id="rId8"/>
    <p:sldId id="378" r:id="rId9"/>
    <p:sldId id="379" r:id="rId10"/>
    <p:sldId id="386" r:id="rId11"/>
    <p:sldId id="382" r:id="rId12"/>
    <p:sldId id="383" r:id="rId13"/>
    <p:sldId id="385" r:id="rId14"/>
    <p:sldId id="3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i Tarabieh" initials="ST" lastIdx="1" clrIdx="0">
    <p:extLst>
      <p:ext uri="{19B8F6BF-5375-455C-9EA6-DF929625EA0E}">
        <p15:presenceInfo xmlns:p15="http://schemas.microsoft.com/office/powerpoint/2012/main" userId="1f8763242d9365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085" autoAdjust="0"/>
  </p:normalViewPr>
  <p:slideViewPr>
    <p:cSldViewPr>
      <p:cViewPr varScale="1">
        <p:scale>
          <a:sx n="72" d="100"/>
          <a:sy n="72" d="100"/>
        </p:scale>
        <p:origin x="19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PI%20Whole%20Rainfal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Total Volume of Rainfall (MCM</a:t>
            </a:r>
            <a:r>
              <a:rPr lang="en-US" sz="3600" b="1" dirty="0"/>
              <a:t>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'whole Rainfall'!$B$14</c:f>
              <c:strCache>
                <c:ptCount val="1"/>
                <c:pt idx="0">
                  <c:v>Rainfall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6350" cap="flat" cmpd="sng" algn="ctr">
                <a:solidFill>
                  <a:schemeClr val="dk1"/>
                </a:solidFill>
                <a:prstDash val="solid"/>
                <a:miter lim="800000"/>
              </a:ln>
              <a:effectLst/>
            </c:spPr>
            <c:trendlineType val="linear"/>
            <c:dispRSqr val="0"/>
            <c:dispEq val="0"/>
          </c:trendline>
          <c:cat>
            <c:numRef>
              <c:f>'whole Rainfall'!$A$15:$A$92</c:f>
              <c:numCache>
                <c:formatCode>General</c:formatCode>
                <c:ptCount val="78"/>
                <c:pt idx="0">
                  <c:v>1938</c:v>
                </c:pt>
                <c:pt idx="1">
                  <c:v>1939</c:v>
                </c:pt>
                <c:pt idx="2">
                  <c:v>1940</c:v>
                </c:pt>
                <c:pt idx="3">
                  <c:v>1941</c:v>
                </c:pt>
                <c:pt idx="4">
                  <c:v>1942</c:v>
                </c:pt>
                <c:pt idx="5">
                  <c:v>1943</c:v>
                </c:pt>
                <c:pt idx="6">
                  <c:v>1944</c:v>
                </c:pt>
                <c:pt idx="7">
                  <c:v>1945</c:v>
                </c:pt>
                <c:pt idx="8">
                  <c:v>1946</c:v>
                </c:pt>
                <c:pt idx="9">
                  <c:v>1947</c:v>
                </c:pt>
                <c:pt idx="10">
                  <c:v>1948</c:v>
                </c:pt>
                <c:pt idx="11">
                  <c:v>1949</c:v>
                </c:pt>
                <c:pt idx="12">
                  <c:v>1950</c:v>
                </c:pt>
                <c:pt idx="13">
                  <c:v>1951</c:v>
                </c:pt>
                <c:pt idx="14">
                  <c:v>1952</c:v>
                </c:pt>
                <c:pt idx="15">
                  <c:v>1953</c:v>
                </c:pt>
                <c:pt idx="16">
                  <c:v>1954</c:v>
                </c:pt>
                <c:pt idx="17">
                  <c:v>1955</c:v>
                </c:pt>
                <c:pt idx="18">
                  <c:v>1956</c:v>
                </c:pt>
                <c:pt idx="19">
                  <c:v>1957</c:v>
                </c:pt>
                <c:pt idx="20">
                  <c:v>1958</c:v>
                </c:pt>
                <c:pt idx="21">
                  <c:v>1959</c:v>
                </c:pt>
                <c:pt idx="22">
                  <c:v>1960</c:v>
                </c:pt>
                <c:pt idx="23">
                  <c:v>1961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</c:numCache>
            </c:numRef>
          </c:cat>
          <c:val>
            <c:numRef>
              <c:f>'whole Rainfall'!$B$15:$B$92</c:f>
              <c:numCache>
                <c:formatCode>General</c:formatCode>
                <c:ptCount val="78"/>
                <c:pt idx="0">
                  <c:v>9979</c:v>
                </c:pt>
                <c:pt idx="1">
                  <c:v>10904</c:v>
                </c:pt>
                <c:pt idx="2">
                  <c:v>10908</c:v>
                </c:pt>
                <c:pt idx="3">
                  <c:v>8320</c:v>
                </c:pt>
                <c:pt idx="4">
                  <c:v>9793</c:v>
                </c:pt>
                <c:pt idx="5">
                  <c:v>10926</c:v>
                </c:pt>
                <c:pt idx="6">
                  <c:v>8943</c:v>
                </c:pt>
                <c:pt idx="7">
                  <c:v>13403</c:v>
                </c:pt>
                <c:pt idx="8">
                  <c:v>7982</c:v>
                </c:pt>
                <c:pt idx="9">
                  <c:v>4802</c:v>
                </c:pt>
                <c:pt idx="10">
                  <c:v>6980</c:v>
                </c:pt>
                <c:pt idx="11">
                  <c:v>9668</c:v>
                </c:pt>
                <c:pt idx="12">
                  <c:v>10237</c:v>
                </c:pt>
                <c:pt idx="13">
                  <c:v>5521</c:v>
                </c:pt>
                <c:pt idx="14">
                  <c:v>11627</c:v>
                </c:pt>
                <c:pt idx="15">
                  <c:v>8675</c:v>
                </c:pt>
                <c:pt idx="16">
                  <c:v>8504</c:v>
                </c:pt>
                <c:pt idx="17">
                  <c:v>6725</c:v>
                </c:pt>
                <c:pt idx="18">
                  <c:v>8553</c:v>
                </c:pt>
                <c:pt idx="19">
                  <c:v>9879</c:v>
                </c:pt>
                <c:pt idx="20">
                  <c:v>4855</c:v>
                </c:pt>
                <c:pt idx="21">
                  <c:v>6386</c:v>
                </c:pt>
                <c:pt idx="22">
                  <c:v>3915</c:v>
                </c:pt>
                <c:pt idx="23">
                  <c:v>8496</c:v>
                </c:pt>
                <c:pt idx="24">
                  <c:v>7495</c:v>
                </c:pt>
                <c:pt idx="25">
                  <c:v>5497</c:v>
                </c:pt>
                <c:pt idx="26">
                  <c:v>11679</c:v>
                </c:pt>
                <c:pt idx="27">
                  <c:v>10857</c:v>
                </c:pt>
                <c:pt idx="28">
                  <c:v>6936</c:v>
                </c:pt>
                <c:pt idx="29">
                  <c:v>17797</c:v>
                </c:pt>
                <c:pt idx="30">
                  <c:v>8421</c:v>
                </c:pt>
                <c:pt idx="31">
                  <c:v>8542</c:v>
                </c:pt>
                <c:pt idx="32">
                  <c:v>8534</c:v>
                </c:pt>
                <c:pt idx="33">
                  <c:v>10006</c:v>
                </c:pt>
                <c:pt idx="34">
                  <c:v>11563</c:v>
                </c:pt>
                <c:pt idx="35">
                  <c:v>4536</c:v>
                </c:pt>
                <c:pt idx="36">
                  <c:v>11896</c:v>
                </c:pt>
                <c:pt idx="37">
                  <c:v>9476</c:v>
                </c:pt>
                <c:pt idx="38">
                  <c:v>7556</c:v>
                </c:pt>
                <c:pt idx="39">
                  <c:v>6070</c:v>
                </c:pt>
                <c:pt idx="40">
                  <c:v>5886</c:v>
                </c:pt>
                <c:pt idx="41">
                  <c:v>5912</c:v>
                </c:pt>
                <c:pt idx="42">
                  <c:v>10873</c:v>
                </c:pt>
                <c:pt idx="43">
                  <c:v>8466</c:v>
                </c:pt>
                <c:pt idx="44">
                  <c:v>5590</c:v>
                </c:pt>
                <c:pt idx="45">
                  <c:v>9204</c:v>
                </c:pt>
                <c:pt idx="46">
                  <c:v>5407</c:v>
                </c:pt>
                <c:pt idx="47">
                  <c:v>7189</c:v>
                </c:pt>
                <c:pt idx="48">
                  <c:v>5791</c:v>
                </c:pt>
                <c:pt idx="49">
                  <c:v>7650</c:v>
                </c:pt>
                <c:pt idx="50">
                  <c:v>12262</c:v>
                </c:pt>
                <c:pt idx="51">
                  <c:v>10205</c:v>
                </c:pt>
                <c:pt idx="52">
                  <c:v>7609</c:v>
                </c:pt>
                <c:pt idx="53">
                  <c:v>8379</c:v>
                </c:pt>
                <c:pt idx="54">
                  <c:v>10429</c:v>
                </c:pt>
                <c:pt idx="55">
                  <c:v>5898</c:v>
                </c:pt>
                <c:pt idx="56">
                  <c:v>8440</c:v>
                </c:pt>
                <c:pt idx="57">
                  <c:v>8524</c:v>
                </c:pt>
                <c:pt idx="58">
                  <c:v>6046</c:v>
                </c:pt>
                <c:pt idx="59">
                  <c:v>8746</c:v>
                </c:pt>
                <c:pt idx="60">
                  <c:v>9110</c:v>
                </c:pt>
                <c:pt idx="61">
                  <c:v>2973</c:v>
                </c:pt>
                <c:pt idx="62">
                  <c:v>3651</c:v>
                </c:pt>
                <c:pt idx="63">
                  <c:v>7375</c:v>
                </c:pt>
                <c:pt idx="64">
                  <c:v>7545</c:v>
                </c:pt>
                <c:pt idx="65">
                  <c:v>9708</c:v>
                </c:pt>
                <c:pt idx="66">
                  <c:v>6951</c:v>
                </c:pt>
                <c:pt idx="67">
                  <c:v>9304</c:v>
                </c:pt>
                <c:pt idx="68">
                  <c:v>6258</c:v>
                </c:pt>
                <c:pt idx="69">
                  <c:v>7683</c:v>
                </c:pt>
                <c:pt idx="70">
                  <c:v>5194</c:v>
                </c:pt>
                <c:pt idx="71">
                  <c:v>6379</c:v>
                </c:pt>
                <c:pt idx="72">
                  <c:v>8728</c:v>
                </c:pt>
                <c:pt idx="73">
                  <c:v>6477</c:v>
                </c:pt>
                <c:pt idx="74">
                  <c:v>5943</c:v>
                </c:pt>
                <c:pt idx="75">
                  <c:v>8120</c:v>
                </c:pt>
                <c:pt idx="76">
                  <c:v>7228</c:v>
                </c:pt>
                <c:pt idx="77">
                  <c:v>8884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290-4F98-9E19-DC68E19AA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0668760"/>
        <c:axId val="300670328"/>
      </c:barChart>
      <c:catAx>
        <c:axId val="300668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70328"/>
        <c:crosses val="autoZero"/>
        <c:auto val="1"/>
        <c:lblAlgn val="ctr"/>
        <c:lblOffset val="100"/>
        <c:noMultiLvlLbl val="0"/>
      </c:catAx>
      <c:valAx>
        <c:axId val="30067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68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34D66-A3A3-4ED0-A5A5-E281BF761BCD}" type="datetimeFigureOut">
              <a:rPr lang="en-US" smtClean="0"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A84001-0D48-4FFC-9494-143220497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4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001-0D48-4FFC-9494-1432204979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6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001-0D48-4FFC-9494-1432204979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001-0D48-4FFC-9494-1432204979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9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A84001-0D48-4FFC-9494-1432204979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46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sz="1200" b="1" dirty="0"/>
              <a:t>Monthly accumulated rainfall  40%    Monthly  temperature  20%    Monthly NDVI 20%    Monthly soil moisture 20%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001-0D48-4FFC-9494-1432204979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9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001-0D48-4FFC-9494-1432204979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8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001-0D48-4FFC-9494-1432204979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0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001-0D48-4FFC-9494-1432204979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16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US" sz="1200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84001-0D48-4FFC-9494-1432204979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8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31613-E247-46E6-898E-4A81C27330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1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C9ECD-FB08-4842-BBF1-291045E33C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3C949-8612-40B3-A3DB-2ABC96D45F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4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67DE-21AD-4629-A07D-F4B9B210F6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63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6769-3E65-45B3-8261-9A062EC5B9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1CC0-3CAA-462C-96EF-1D664E1D96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26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55EDF-E02B-43A0-B614-7865A27135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9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C55E-4509-4FAB-B95A-6B6754BB6D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17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F0CB-FCCE-4EFB-9DB9-154C429BACF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1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A8785-E43E-40FD-BE2C-78BC1831899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2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6018-B017-42A3-871F-E53E08DAB0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2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6031-A4E6-4847-B332-1CD6416FDF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C402-C742-4D34-A815-26E844F66B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4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481" y="2238413"/>
            <a:ext cx="9095515" cy="1924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dirty="0" smtClean="0"/>
              <a:t>Strengthening </a:t>
            </a:r>
            <a:r>
              <a:rPr lang="en-US" sz="3200" dirty="0"/>
              <a:t>the national </a:t>
            </a:r>
            <a:r>
              <a:rPr lang="en-US" sz="3200" dirty="0" smtClean="0"/>
              <a:t>Drought governance, Management,  and capacities in Jordan</a:t>
            </a:r>
            <a:endParaRPr lang="en-US" sz="3200" dirty="0"/>
          </a:p>
        </p:txBody>
      </p:sp>
      <p:pic>
        <p:nvPicPr>
          <p:cNvPr id="11" name="Picture 2" descr="http://pcij.org/blog/wp-content/uploads/2012/12/UNDP_Logo-Blue-w-Tagline-ENG-256x500.png?f6e715">
            <a:extLst>
              <a:ext uri="{FF2B5EF4-FFF2-40B4-BE49-F238E27FC236}">
                <a16:creationId xmlns:a16="http://schemas.microsoft.com/office/drawing/2014/main" xmlns="" id="{33E0271F-5AEB-44AD-947F-0492E91A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949" y="307495"/>
            <a:ext cx="940191" cy="18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3AE6B6-B8F3-425B-8879-25C5B17CB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549" y="390394"/>
            <a:ext cx="1066406" cy="1416320"/>
          </a:xfrm>
          <a:prstGeom prst="ellipse">
            <a:avLst/>
          </a:prstGeom>
        </p:spPr>
      </p:pic>
      <p:pic>
        <p:nvPicPr>
          <p:cNvPr id="13" name="Picture 12" descr="logo">
            <a:extLst>
              <a:ext uri="{FF2B5EF4-FFF2-40B4-BE49-F238E27FC236}">
                <a16:creationId xmlns:a16="http://schemas.microsoft.com/office/drawing/2014/main" xmlns="" id="{4E681C4B-75EB-4403-8424-FE78F175AF36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6" t="-5070" r="2" b="35023"/>
          <a:stretch/>
        </p:blipFill>
        <p:spPr bwMode="auto">
          <a:xfrm>
            <a:off x="7571811" y="5520955"/>
            <a:ext cx="1163263" cy="1213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F2B0664-0FE1-4F76-9B65-8D9FEDB23C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" y="723301"/>
            <a:ext cx="3084241" cy="3224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977F0B3-7BDC-40AA-912D-6F602CE9D5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7825"/>
            <a:ext cx="1163262" cy="12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307769" y="-1068898"/>
            <a:ext cx="17841951" cy="202668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utoShape 2" descr="data:image/png;base64,iVBORw0KGgoAAAANSUhEUgAAAxgAAAIQCAYAAAACWci9AAAgAElEQVR4Xu3XMREAAAgDMerfNCZ+DAI65Fh+5wgQIECAAAECBAgQIBAJLNoxQ4AAAQIECBAgQIAAgRMYn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O9+Zg8AAAEaSURBV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B4KdwCEWGdE/EAAAAASUVORK5CYII=">
            <a:extLst>
              <a:ext uri="{FF2B5EF4-FFF2-40B4-BE49-F238E27FC236}">
                <a16:creationId xmlns:a16="http://schemas.microsoft.com/office/drawing/2014/main" xmlns="" id="{C1FAF986-E719-4A00-A409-55E82C1DB3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E351A1-9FBD-4D56-8DEB-8CE19EBF9BDD}"/>
              </a:ext>
            </a:extLst>
          </p:cNvPr>
          <p:cNvSpPr txBox="1"/>
          <p:nvPr/>
        </p:nvSpPr>
        <p:spPr>
          <a:xfrm>
            <a:off x="0" y="304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Endorsement of Drought Policy Statement in Water Sector</a:t>
            </a:r>
          </a:p>
          <a:p>
            <a:pPr algn="ctr"/>
            <a:r>
              <a:rPr lang="en-US" sz="2400" b="1" dirty="0"/>
              <a:t>&amp; </a:t>
            </a:r>
          </a:p>
          <a:p>
            <a:pPr algn="ctr"/>
            <a:r>
              <a:rPr lang="en-US" sz="2400" b="1" dirty="0"/>
              <a:t>Localizing Drought Adaptation Measures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45B8C82-46EB-4D6E-A2C8-C33E1C689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834" t="17391" r="44674" b="5534"/>
          <a:stretch/>
        </p:blipFill>
        <p:spPr>
          <a:xfrm>
            <a:off x="5334000" y="1850893"/>
            <a:ext cx="3200399" cy="470230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4891052-05FD-4A93-A99F-D50CF7E9927C}"/>
              </a:ext>
            </a:extLst>
          </p:cNvPr>
          <p:cNvCxnSpPr>
            <a:cxnSpLocks/>
          </p:cNvCxnSpPr>
          <p:nvPr/>
        </p:nvCxnSpPr>
        <p:spPr>
          <a:xfrm>
            <a:off x="4572000" y="1828800"/>
            <a:ext cx="0" cy="5029200"/>
          </a:xfrm>
          <a:prstGeom prst="line">
            <a:avLst/>
          </a:prstGeom>
          <a:ln w="6985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http://www.jo.undp.org/content/jordan/en/home/stories/Hydroponictechnology/_jcr_content/bottomPar/columncontrol_0/col-1/image.img.jpg/1546256605967.jpg">
            <a:extLst>
              <a:ext uri="{FF2B5EF4-FFF2-40B4-BE49-F238E27FC236}">
                <a16:creationId xmlns:a16="http://schemas.microsoft.com/office/drawing/2014/main" xmlns="" id="{7DCB7CCC-DDE6-43D3-B0F6-86AEF5C5E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3" y="1722793"/>
            <a:ext cx="3450116" cy="2500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928BA97-2244-4597-A3D7-138EAA9E25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4453034"/>
            <a:ext cx="3450107" cy="23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utoShape 2" descr="data:image/png;base64,iVBORw0KGgoAAAANSUhEUgAAAxgAAAIQCAYAAAACWci9AAAgAElEQVR4Xu3XMREAAAgDMerfNCZ+DAI65Fh+5wgQIECAAAECBAgQIBAJLNoxQ4AAAQIECBAgQIAAgRMYn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O9+Zg8AAAEaSURBV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B4KdwCEWGdE/EAAAAASUVORK5CYII=">
            <a:extLst>
              <a:ext uri="{FF2B5EF4-FFF2-40B4-BE49-F238E27FC236}">
                <a16:creationId xmlns:a16="http://schemas.microsoft.com/office/drawing/2014/main" xmlns="" id="{C1FAF986-E719-4A00-A409-55E82C1DB3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E351A1-9FBD-4D56-8DEB-8CE19EBF9BDD}"/>
              </a:ext>
            </a:extLst>
          </p:cNvPr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/>
              <a:t>Drought Vulnerability Assessment</a:t>
            </a:r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2012943-FB48-404F-B96B-0440608E77A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30" y="1104900"/>
            <a:ext cx="3950970" cy="4648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54D850-012F-4390-80EF-AAEF01FE6D1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" y="1071265"/>
            <a:ext cx="3950970" cy="464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0BBA49-2357-4022-AFCA-D299D8ECA7DC}"/>
              </a:ext>
            </a:extLst>
          </p:cNvPr>
          <p:cNvSpPr txBox="1"/>
          <p:nvPr/>
        </p:nvSpPr>
        <p:spPr>
          <a:xfrm>
            <a:off x="1" y="6019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Comparison between the vulnerability at the subdistrict levels with inclusion (left) and exclusion (right) of the Syrian refuges in the total population</a:t>
            </a:r>
          </a:p>
        </p:txBody>
      </p:sp>
    </p:spTree>
    <p:extLst>
      <p:ext uri="{BB962C8B-B14F-4D97-AF65-F5344CB8AC3E}">
        <p14:creationId xmlns:p14="http://schemas.microsoft.com/office/powerpoint/2010/main" val="38925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utoShape 2" descr="data:image/png;base64,iVBORw0KGgoAAAANSUhEUgAAAxgAAAIQCAYAAAACWci9AAAgAElEQVR4Xu3XMREAAAgDMerfNCZ+DAI65Fh+5wgQIECAAAECBAgQIBAJLNoxQ4AAAQIECBAgQIAAgRMYn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O9+Zg8AAAEaSURBV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B4KdwCEWGdE/EAAAAASUVORK5CYII=">
            <a:extLst>
              <a:ext uri="{FF2B5EF4-FFF2-40B4-BE49-F238E27FC236}">
                <a16:creationId xmlns:a16="http://schemas.microsoft.com/office/drawing/2014/main" xmlns="" id="{C1FAF986-E719-4A00-A409-55E82C1DB3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E351A1-9FBD-4D56-8DEB-8CE19EBF9BDD}"/>
              </a:ext>
            </a:extLst>
          </p:cNvPr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/>
              <a:t>Drought Vulnerability Assessment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0BBA49-2357-4022-AFCA-D299D8ECA7DC}"/>
              </a:ext>
            </a:extLst>
          </p:cNvPr>
          <p:cNvSpPr txBox="1"/>
          <p:nvPr/>
        </p:nvSpPr>
        <p:spPr>
          <a:xfrm>
            <a:off x="35943" y="1359813"/>
            <a:ext cx="8991600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The Drought Vulnerability Assessment revealed that approximately </a:t>
            </a:r>
            <a:r>
              <a:rPr lang="en-US" sz="2000" b="1" u="sng" dirty="0"/>
              <a:t>2.5 million </a:t>
            </a:r>
            <a:r>
              <a:rPr lang="en-US" sz="2000" b="1" dirty="0"/>
              <a:t>people of the northwest governorates of Ajloun, Irbid and Jerash are extremely vulnerable to drought due to their high sensitivity and exposure and the low adaptive capacity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9262CE-E74E-4673-9FF2-840DD98A293F}"/>
              </a:ext>
            </a:extLst>
          </p:cNvPr>
          <p:cNvSpPr txBox="1"/>
          <p:nvPr/>
        </p:nvSpPr>
        <p:spPr>
          <a:xfrm>
            <a:off x="0" y="3581400"/>
            <a:ext cx="89916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The drought vulnerability assessment also indicated that the occurrence of frequent droughts and adverse climate change will drive </a:t>
            </a:r>
            <a:r>
              <a:rPr lang="en-US" sz="2000" b="1" u="sng" dirty="0"/>
              <a:t>climate displacement towards the capital city of Amman</a:t>
            </a:r>
            <a:r>
              <a:rPr lang="en-US" sz="2000" b="1" dirty="0"/>
              <a:t> as more secured water sources are existing, migration from rural to urban is also expected and about </a:t>
            </a:r>
            <a:r>
              <a:rPr lang="en-US" sz="2000" b="1" u="sng" dirty="0"/>
              <a:t>15% of the country’s farmers</a:t>
            </a:r>
            <a:r>
              <a:rPr lang="en-US" sz="2000" b="1" dirty="0"/>
              <a:t> will leave their lands or shift their use from agriculture to other uses</a:t>
            </a:r>
          </a:p>
        </p:txBody>
      </p:sp>
    </p:spTree>
    <p:extLst>
      <p:ext uri="{BB962C8B-B14F-4D97-AF65-F5344CB8AC3E}">
        <p14:creationId xmlns:p14="http://schemas.microsoft.com/office/powerpoint/2010/main" val="37639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utoShape 2" descr="data:image/png;base64,iVBORw0KGgoAAAANSUhEUgAAAxgAAAIQCAYAAAACWci9AAAgAElEQVR4Xu3XMREAAAgDMerfNCZ+DAI65Fh+5wgQIECAAAECBAgQIBAJLNoxQ4AAAQIECBAgQIAAgRMYn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O9+Zg8AAAEaSURBV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B4KdwCEWGdE/EAAAAASUVORK5CYII=">
            <a:extLst>
              <a:ext uri="{FF2B5EF4-FFF2-40B4-BE49-F238E27FC236}">
                <a16:creationId xmlns:a16="http://schemas.microsoft.com/office/drawing/2014/main" xmlns="" id="{C1FAF986-E719-4A00-A409-55E82C1DB3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E351A1-9FBD-4D56-8DEB-8CE19EBF9BDD}"/>
              </a:ext>
            </a:extLst>
          </p:cNvPr>
          <p:cNvSpPr txBox="1"/>
          <p:nvPr/>
        </p:nvSpPr>
        <p:spPr>
          <a:xfrm>
            <a:off x="80211" y="6042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Ongoing Activities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0BBA49-2357-4022-AFCA-D299D8ECA7DC}"/>
              </a:ext>
            </a:extLst>
          </p:cNvPr>
          <p:cNvSpPr txBox="1"/>
          <p:nvPr/>
        </p:nvSpPr>
        <p:spPr>
          <a:xfrm>
            <a:off x="80211" y="1349011"/>
            <a:ext cx="8991600" cy="5353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fontAlgn="base">
              <a:lnSpc>
                <a:spcPct val="150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Tx/>
              <a:buChar char="-"/>
              <a:tabLst>
                <a:tab pos="88900" algn="l"/>
              </a:tabLst>
            </a:pPr>
            <a:r>
              <a:rPr lang="en-US" sz="2000" b="1" dirty="0"/>
              <a:t> </a:t>
            </a:r>
            <a:r>
              <a:rPr lang="en-US" sz="2000" b="1" dirty="0">
                <a:latin typeface="Calibri" pitchFamily="34" charset="0"/>
              </a:rPr>
              <a:t>V</a:t>
            </a:r>
            <a:r>
              <a:rPr lang="en-US" altLang="sv-SE" sz="2000" b="1" dirty="0">
                <a:latin typeface="Calibri" pitchFamily="34" charset="0"/>
              </a:rPr>
              <a:t>alidate the drought vulnerability map in Water Sector focusing on the Yarmouk, Amman-Zarqa, Mujib and Azraq underground basins</a:t>
            </a:r>
          </a:p>
          <a:p>
            <a:pPr marL="171450" lvl="0" indent="-171450" fontAlgn="base">
              <a:lnSpc>
                <a:spcPct val="150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Tx/>
              <a:buChar char="-"/>
              <a:tabLst>
                <a:tab pos="88900" algn="l"/>
              </a:tabLst>
            </a:pPr>
            <a:r>
              <a:rPr lang="en-US" altLang="sv-SE" sz="2000" b="1" dirty="0">
                <a:latin typeface="Calibri" pitchFamily="34" charset="0"/>
              </a:rPr>
              <a:t>Valuate the economical and social impacts of drought on the targeted underground water basins</a:t>
            </a:r>
          </a:p>
          <a:p>
            <a:pPr marL="171450" lvl="0" indent="-171450" fontAlgn="base">
              <a:lnSpc>
                <a:spcPct val="150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Tx/>
              <a:buChar char="-"/>
              <a:tabLst>
                <a:tab pos="88900" algn="l"/>
              </a:tabLst>
              <a:defRPr/>
            </a:pPr>
            <a:r>
              <a:rPr lang="en-US" sz="2000" b="1" dirty="0">
                <a:latin typeface="Calibri" pitchFamily="34" charset="0"/>
              </a:rPr>
              <a:t>Set up national assessment guidelines in the water sector based on the findings of the dialogues at groundwater basin levels</a:t>
            </a:r>
          </a:p>
          <a:p>
            <a:pPr marL="171450" lvl="0" indent="-171450" fontAlgn="base">
              <a:lnSpc>
                <a:spcPct val="150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Tx/>
              <a:buChar char="-"/>
              <a:tabLst>
                <a:tab pos="88900" algn="l"/>
              </a:tabLst>
              <a:defRPr/>
            </a:pPr>
            <a:r>
              <a:rPr lang="en-US" sz="2000" b="1" dirty="0">
                <a:latin typeface="Calibri" pitchFamily="34" charset="0"/>
              </a:rPr>
              <a:t>Prepare the drought mitigation and response priority list  for each targeted basin</a:t>
            </a:r>
          </a:p>
          <a:p>
            <a:pPr marL="171450" lvl="0" indent="-171450" fontAlgn="base">
              <a:lnSpc>
                <a:spcPct val="150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Tx/>
              <a:buChar char="-"/>
              <a:tabLst>
                <a:tab pos="88900" algn="l"/>
              </a:tabLst>
              <a:defRPr/>
            </a:pPr>
            <a:r>
              <a:rPr lang="en-US" sz="2000" b="1" dirty="0">
                <a:latin typeface="Calibri" pitchFamily="34" charset="0"/>
              </a:rPr>
              <a:t>Facilitate-multi stakeholders dialogue on the national assessment guidelines and mitigation and response priority list </a:t>
            </a:r>
          </a:p>
          <a:p>
            <a:pPr marL="171450" lvl="0" indent="-171450" fontAlgn="base">
              <a:lnSpc>
                <a:spcPct val="150000"/>
              </a:lnSpc>
              <a:spcBef>
                <a:spcPct val="45000"/>
              </a:spcBef>
              <a:spcAft>
                <a:spcPct val="0"/>
              </a:spcAft>
              <a:buClr>
                <a:schemeClr val="tx1"/>
              </a:buClr>
              <a:buFontTx/>
              <a:buChar char="-"/>
              <a:tabLst>
                <a:tab pos="88900" algn="l"/>
              </a:tabLst>
              <a:defRPr/>
            </a:pPr>
            <a:r>
              <a:rPr lang="en-US" altLang="sv-SE" sz="2000" b="1" dirty="0">
                <a:latin typeface="Calibri" pitchFamily="34" charset="0"/>
              </a:rPr>
              <a:t>Pilot one of the mitigation and response measures at municipal level</a:t>
            </a:r>
            <a:endParaRPr lang="en-US" altLang="sv-SE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http://pcij.org/blog/wp-content/uploads/2012/12/UNDP_Logo-Blue-w-Tagline-ENG-256x500.png?f6e715">
            <a:extLst>
              <a:ext uri="{FF2B5EF4-FFF2-40B4-BE49-F238E27FC236}">
                <a16:creationId xmlns:a16="http://schemas.microsoft.com/office/drawing/2014/main" xmlns="" id="{33E0271F-5AEB-44AD-947F-0492E91A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09" y="290489"/>
            <a:ext cx="940191" cy="18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png;base64,iVBORw0KGgoAAAANSUhEUgAAAxgAAAIQCAYAAAACWci9AAAgAElEQVR4Xu3XMREAAAgDMerfNCZ+DAI65Fh+5wgQIECAAAECBAgQIBAJLNoxQ4AAAQIECBAgQIAAgRMYn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O9+Zg8AAAEaSURBV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B4KdwCEWGdE/EAAAAASUVORK5CYII=">
            <a:extLst>
              <a:ext uri="{FF2B5EF4-FFF2-40B4-BE49-F238E27FC236}">
                <a16:creationId xmlns:a16="http://schemas.microsoft.com/office/drawing/2014/main" xmlns="" id="{C1FAF986-E719-4A00-A409-55E82C1DB3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3AE6B6-B8F3-425B-8879-25C5B17CB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94" y="239294"/>
            <a:ext cx="1214492" cy="1612997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A5022C-661E-4C1E-ACDD-F158780E88FC}"/>
              </a:ext>
            </a:extLst>
          </p:cNvPr>
          <p:cNvSpPr txBox="1"/>
          <p:nvPr/>
        </p:nvSpPr>
        <p:spPr>
          <a:xfrm>
            <a:off x="23345" y="2350870"/>
            <a:ext cx="9124666" cy="1230530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>
              <a:defRPr sz="2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1"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very much </a:t>
            </a:r>
          </a:p>
          <a:p>
            <a:pPr lvl="1"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ctr"/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1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347C28-641D-4A02-90C6-A1AC75E40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" y="723301"/>
            <a:ext cx="3084241" cy="3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5981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8485" y="2224665"/>
            <a:ext cx="8943115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Jordan is One of the most five water scarce countries in the world.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Jordan has annual water balance deficit of approximately 20 percent.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The deficit is further exacerbated by the huge influx of Syrian refugees (</a:t>
            </a:r>
            <a:r>
              <a:rPr lang="en-US" sz="2000" b="1" dirty="0">
                <a:solidFill>
                  <a:schemeClr val="tx2"/>
                </a:solidFill>
              </a:rPr>
              <a:t>20% of the total population</a:t>
            </a:r>
            <a:r>
              <a:rPr lang="en-US" sz="2000" b="1" dirty="0"/>
              <a:t>), </a:t>
            </a:r>
            <a:endParaRPr lang="en-US" sz="2000" b="1" dirty="0" smtClean="0"/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/>
              <a:t>the </a:t>
            </a:r>
            <a:r>
              <a:rPr lang="en-US" sz="2000" b="1" dirty="0"/>
              <a:t>fluctuation of the precipitation trends, the increase of drought frequencies and </a:t>
            </a:r>
            <a:r>
              <a:rPr lang="en-US" sz="2000" b="1" dirty="0" smtClean="0"/>
              <a:t>severity in the last decades</a:t>
            </a:r>
            <a:endParaRPr lang="en-US" dirty="0"/>
          </a:p>
        </p:txBody>
      </p:sp>
      <p:pic>
        <p:nvPicPr>
          <p:cNvPr id="11" name="Picture 2" descr="http://pcij.org/blog/wp-content/uploads/2012/12/UNDP_Logo-Blue-w-Tagline-ENG-256x500.png?f6e715">
            <a:extLst>
              <a:ext uri="{FF2B5EF4-FFF2-40B4-BE49-F238E27FC236}">
                <a16:creationId xmlns:a16="http://schemas.microsoft.com/office/drawing/2014/main" xmlns="" id="{33E0271F-5AEB-44AD-947F-0492E91A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09" y="290489"/>
            <a:ext cx="940191" cy="18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3AE6B6-B8F3-425B-8879-25C5B17CB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94" y="239294"/>
            <a:ext cx="1214492" cy="1612997"/>
          </a:xfrm>
          <a:prstGeom prst="ellipse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670E14-129A-423A-9FCC-1B64E5775C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" y="723301"/>
            <a:ext cx="3084241" cy="3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-1438" y="2126799"/>
            <a:ext cx="909551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algn="ctr"/>
            <a:r>
              <a:rPr lang="en-US" sz="2400" b="1" dirty="0"/>
              <a:t>Total rainfall volume over Jordan (1938-2014)</a:t>
            </a:r>
            <a:endParaRPr lang="en-US" dirty="0"/>
          </a:p>
        </p:txBody>
      </p:sp>
      <p:pic>
        <p:nvPicPr>
          <p:cNvPr id="11" name="Picture 2" descr="http://pcij.org/blog/wp-content/uploads/2012/12/UNDP_Logo-Blue-w-Tagline-ENG-256x500.png?f6e715">
            <a:extLst>
              <a:ext uri="{FF2B5EF4-FFF2-40B4-BE49-F238E27FC236}">
                <a16:creationId xmlns:a16="http://schemas.microsoft.com/office/drawing/2014/main" xmlns="" id="{33E0271F-5AEB-44AD-947F-0492E91A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09" y="290489"/>
            <a:ext cx="940191" cy="18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3AE6B6-B8F3-425B-8879-25C5B17CB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94" y="239294"/>
            <a:ext cx="1214492" cy="1612997"/>
          </a:xfrm>
          <a:prstGeom prst="ellipse">
            <a:avLst/>
          </a:prstGeom>
        </p:spPr>
      </p:pic>
      <p:graphicFrame>
        <p:nvGraphicFramePr>
          <p:cNvPr id="10" name="Content Placeholder 4">
            <a:extLst>
              <a:ext uri="{FF2B5EF4-FFF2-40B4-BE49-F238E27FC236}">
                <a16:creationId xmlns:a16="http://schemas.microsoft.com/office/drawing/2014/main" xmlns="" id="{5F8DB72F-7BEB-4873-8DA4-ECCFEFF855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726076"/>
              </p:ext>
            </p:extLst>
          </p:nvPr>
        </p:nvGraphicFramePr>
        <p:xfrm>
          <a:off x="1" y="3429000"/>
          <a:ext cx="9094076" cy="313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B8A38F-22BA-4BC8-A57D-4ED76EEDBC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" y="723301"/>
            <a:ext cx="3084241" cy="3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http://pcij.org/blog/wp-content/uploads/2012/12/UNDP_Logo-Blue-w-Tagline-ENG-256x500.png?f6e715">
            <a:extLst>
              <a:ext uri="{FF2B5EF4-FFF2-40B4-BE49-F238E27FC236}">
                <a16:creationId xmlns:a16="http://schemas.microsoft.com/office/drawing/2014/main" xmlns="" id="{33E0271F-5AEB-44AD-947F-0492E91A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09" y="290489"/>
            <a:ext cx="940191" cy="18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png;base64,iVBORw0KGgoAAAANSUhEUgAAAxgAAAIQCAYAAAACWci9AAAgAElEQVR4Xu3XMREAAAgDMerfNCZ+DAI65Fh+5wgQIECAAAECBAgQIBAJLNoxQ4AAAQIECBAgQIAAgRMYn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O9+Zg8AAAEaSURBV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B4KdwCEWGdE/EAAAAASUVORK5CYII=">
            <a:extLst>
              <a:ext uri="{FF2B5EF4-FFF2-40B4-BE49-F238E27FC236}">
                <a16:creationId xmlns:a16="http://schemas.microsoft.com/office/drawing/2014/main" xmlns="" id="{C1FAF986-E719-4A00-A409-55E82C1DB3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3AE6B6-B8F3-425B-8879-25C5B17CB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94" y="239294"/>
            <a:ext cx="1214492" cy="1612997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3E3628-C3B5-4123-9C21-1D9A9E69F8A0}"/>
              </a:ext>
            </a:extLst>
          </p:cNvPr>
          <p:cNvSpPr txBox="1"/>
          <p:nvPr/>
        </p:nvSpPr>
        <p:spPr>
          <a:xfrm>
            <a:off x="397850" y="1842121"/>
            <a:ext cx="874615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mbria" panose="02040503050406030204" pitchFamily="18" charset="0"/>
              </a:rPr>
              <a:t>The severe drought occurred in Jordan in 1998-2000 contributed to raise awareness about the country’s vulnerability to severe drought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mbria" panose="02040503050406030204" pitchFamily="18" charset="0"/>
              </a:rPr>
              <a:t>The existing governance structure of drought management in Jordan is very primitive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mbria" panose="02040503050406030204" pitchFamily="18" charset="0"/>
              </a:rPr>
              <a:t>Shortage of key institutional and individual capacities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2000" b="1" dirty="0">
                <a:latin typeface="Cambria" panose="02040503050406030204" pitchFamily="18" charset="0"/>
              </a:rPr>
              <a:t>Lack of comprehensive drought early warning system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0C94B1E-103F-4454-AC7B-25CC5C98AC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" y="723301"/>
            <a:ext cx="3084241" cy="3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2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http://pcij.org/blog/wp-content/uploads/2012/12/UNDP_Logo-Blue-w-Tagline-ENG-256x500.png?f6e715">
            <a:extLst>
              <a:ext uri="{FF2B5EF4-FFF2-40B4-BE49-F238E27FC236}">
                <a16:creationId xmlns:a16="http://schemas.microsoft.com/office/drawing/2014/main" xmlns="" id="{33E0271F-5AEB-44AD-947F-0492E91A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09" y="290489"/>
            <a:ext cx="940191" cy="18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png;base64,iVBORw0KGgoAAAANSUhEUgAAAxgAAAIQCAYAAAACWci9AAAgAElEQVR4Xu3XMREAAAgDMerfNCZ+DAI65Fh+5wgQIECAAAECBAgQIBAJLNoxQ4AAAQIECBAgQIAAgRMYn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O9+Zg8AAAEaSURBV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B4KdwCEWGdE/EAAAAASUVORK5CYII=">
            <a:extLst>
              <a:ext uri="{FF2B5EF4-FFF2-40B4-BE49-F238E27FC236}">
                <a16:creationId xmlns:a16="http://schemas.microsoft.com/office/drawing/2014/main" xmlns="" id="{C1FAF986-E719-4A00-A409-55E82C1DB3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3AE6B6-B8F3-425B-8879-25C5B17CB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94" y="239294"/>
            <a:ext cx="1214492" cy="1612997"/>
          </a:xfrm>
          <a:prstGeom prst="ellipse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DA62ED-F461-4FCA-8345-08F9CCE1C6AC}"/>
              </a:ext>
            </a:extLst>
          </p:cNvPr>
          <p:cNvSpPr txBox="1"/>
          <p:nvPr/>
        </p:nvSpPr>
        <p:spPr>
          <a:xfrm>
            <a:off x="228600" y="2248663"/>
            <a:ext cx="8686800" cy="3013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Cambria" panose="02040503050406030204" pitchFamily="18" charset="0"/>
              </a:rPr>
              <a:t>Objective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latin typeface="Cambria" panose="02040503050406030204" pitchFamily="18" charset="0"/>
              </a:rPr>
              <a:t>To strengthen the national drought governance system in Jordan, and promote more systematic approach to drought response planning and management</a:t>
            </a:r>
          </a:p>
          <a:p>
            <a:pPr algn="ctr">
              <a:lnSpc>
                <a:spcPct val="200000"/>
              </a:lnSpc>
            </a:pPr>
            <a:r>
              <a:rPr lang="en-US" sz="2000" b="1" dirty="0">
                <a:latin typeface="Cambria" panose="02040503050406030204" pitchFamily="18" charset="0"/>
              </a:rPr>
              <a:t> In 2016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6F9E9B5-6DF3-41CF-A37C-902ED68C46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37" y="5418122"/>
            <a:ext cx="2696743" cy="15157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2CB1E63-A56E-480C-8501-8285A02DB1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182" y="5418122"/>
            <a:ext cx="2613635" cy="1453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DE0EF50-F9B0-46A5-A6DB-0E7727F188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3" y="5423809"/>
            <a:ext cx="2306962" cy="12976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33BE588-962A-4EC3-A1A2-671E31AD913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" y="723301"/>
            <a:ext cx="3084241" cy="3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http://pcij.org/blog/wp-content/uploads/2012/12/UNDP_Logo-Blue-w-Tagline-ENG-256x500.png?f6e715">
            <a:extLst>
              <a:ext uri="{FF2B5EF4-FFF2-40B4-BE49-F238E27FC236}">
                <a16:creationId xmlns:a16="http://schemas.microsoft.com/office/drawing/2014/main" xmlns="" id="{33E0271F-5AEB-44AD-947F-0492E91A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09" y="290489"/>
            <a:ext cx="940191" cy="18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png;base64,iVBORw0KGgoAAAANSUhEUgAAAxgAAAIQCAYAAAACWci9AAAgAElEQVR4Xu3XMREAAAgDMerfNCZ+DAI65Fh+5wgQIECAAAECBAgQIBAJLNoxQ4AAAQIECBAgQIAAgRMYn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O9+Zg8AAAEaSURBV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B4KdwCEWGdE/EAAAAASUVORK5CYII=">
            <a:extLst>
              <a:ext uri="{FF2B5EF4-FFF2-40B4-BE49-F238E27FC236}">
                <a16:creationId xmlns:a16="http://schemas.microsoft.com/office/drawing/2014/main" xmlns="" id="{C1FAF986-E719-4A00-A409-55E82C1DB3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3AE6B6-B8F3-425B-8879-25C5B17CB1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94" y="239294"/>
            <a:ext cx="1214492" cy="1612997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A3B331-64C1-44FE-9460-6FCE6088A5B2}"/>
              </a:ext>
            </a:extLst>
          </p:cNvPr>
          <p:cNvSpPr txBox="1"/>
          <p:nvPr/>
        </p:nvSpPr>
        <p:spPr>
          <a:xfrm>
            <a:off x="126098" y="1852291"/>
            <a:ext cx="87461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Cambria" panose="02040503050406030204" pitchFamily="18" charset="0"/>
              </a:rPr>
              <a:t>Outputs</a:t>
            </a: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Cambria" panose="02040503050406030204" pitchFamily="18" charset="0"/>
              </a:rPr>
              <a:t>(From Governance to Implementation)</a:t>
            </a:r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/>
              <a:t>Clear </a:t>
            </a:r>
            <a:r>
              <a:rPr lang="en-US" sz="2000" b="1" dirty="0"/>
              <a:t>institutional setups for drought management; </a:t>
            </a:r>
            <a:r>
              <a:rPr lang="en-US" sz="2000" b="1" dirty="0" smtClean="0"/>
              <a:t>(MWI 2018)</a:t>
            </a:r>
            <a:endParaRPr lang="en-GB" sz="2000" b="1" dirty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/>
              <a:t>National policy statement on drought management in </a:t>
            </a:r>
            <a:r>
              <a:rPr lang="en-US" sz="2000" b="1" dirty="0" smtClean="0"/>
              <a:t>the water </a:t>
            </a:r>
            <a:r>
              <a:rPr lang="en-US" sz="2000" b="1" dirty="0"/>
              <a:t>sector </a:t>
            </a:r>
            <a:r>
              <a:rPr lang="en-US" sz="2000" b="1" dirty="0" smtClean="0"/>
              <a:t>(MWI 2018)</a:t>
            </a:r>
            <a:endParaRPr lang="en-GB" sz="2000" b="1" dirty="0"/>
          </a:p>
          <a:p>
            <a:pPr marL="342900" lvl="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/>
              <a:t>Drought monitoring and drought early warning </a:t>
            </a:r>
            <a:r>
              <a:rPr lang="en-US" sz="2000" b="1" dirty="0" smtClean="0"/>
              <a:t>system (UNDP, MWI 2016)</a:t>
            </a:r>
            <a:endParaRPr lang="en-GB" sz="2000" b="1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000" b="1" dirty="0" smtClean="0"/>
              <a:t>Training </a:t>
            </a:r>
            <a:r>
              <a:rPr lang="en-US" sz="2000" b="1" dirty="0"/>
              <a:t>programme designed and implemented </a:t>
            </a:r>
            <a:r>
              <a:rPr lang="en-US" sz="2000" b="1" dirty="0" smtClean="0"/>
              <a:t>(UNDP)</a:t>
            </a:r>
          </a:p>
          <a:p>
            <a:pPr>
              <a:lnSpc>
                <a:spcPct val="200000"/>
              </a:lnSpc>
            </a:pPr>
            <a:endParaRPr lang="en-US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D75A9FE-43B2-4D8D-B220-33F1E5AD9F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" y="723301"/>
            <a:ext cx="3084241" cy="3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9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2" descr="http://pcij.org/blog/wp-content/uploads/2012/12/UNDP_Logo-Blue-w-Tagline-ENG-256x500.png?f6e715">
            <a:extLst>
              <a:ext uri="{FF2B5EF4-FFF2-40B4-BE49-F238E27FC236}">
                <a16:creationId xmlns:a16="http://schemas.microsoft.com/office/drawing/2014/main" xmlns="" id="{33E0271F-5AEB-44AD-947F-0492E91A9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609" y="290489"/>
            <a:ext cx="940191" cy="18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png;base64,iVBORw0KGgoAAAANSUhEUgAAAxgAAAIQCAYAAAACWci9AAAgAElEQVR4Xu3XMREAAAgDMerfNCZ+DAI65Fh+5wgQIECAAAECBAgQIBAJLNoxQ4AAAQIECBAgQIAAgRMYn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O9+Zg8AAAEaSURBV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B4KdwCEWGdE/EAAAAASUVORK5CYII=">
            <a:extLst>
              <a:ext uri="{FF2B5EF4-FFF2-40B4-BE49-F238E27FC236}">
                <a16:creationId xmlns:a16="http://schemas.microsoft.com/office/drawing/2014/main" xmlns="" id="{C1FAF986-E719-4A00-A409-55E82C1DB3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93AE6B6-B8F3-425B-8879-25C5B17CB1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194" y="239294"/>
            <a:ext cx="1214492" cy="1612997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A3B331-64C1-44FE-9460-6FCE6088A5B2}"/>
              </a:ext>
            </a:extLst>
          </p:cNvPr>
          <p:cNvSpPr txBox="1"/>
          <p:nvPr/>
        </p:nvSpPr>
        <p:spPr>
          <a:xfrm>
            <a:off x="344816" y="2054850"/>
            <a:ext cx="8746150" cy="4105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  <a:p>
            <a:pPr marL="457200" indent="-457200">
              <a:lnSpc>
                <a:spcPct val="200000"/>
              </a:lnSpc>
              <a:buFont typeface="+mj-lt"/>
              <a:buAutoNum type="arabicPeriod" startAt="5"/>
            </a:pPr>
            <a:r>
              <a:rPr lang="en-US" sz="2000" b="1" dirty="0"/>
              <a:t>Awareness raising program on drought hazards and the underlying causes of its impacts (UNDP</a:t>
            </a:r>
            <a:r>
              <a:rPr lang="en-US" sz="2000" b="1" dirty="0" smtClean="0"/>
              <a:t>)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 startAt="5"/>
            </a:pPr>
            <a:r>
              <a:rPr lang="en-US" sz="2000" b="1" dirty="0" smtClean="0"/>
              <a:t>Drought </a:t>
            </a:r>
            <a:r>
              <a:rPr lang="en-US" sz="2000" b="1" dirty="0"/>
              <a:t>vulnerability assessment </a:t>
            </a:r>
            <a:r>
              <a:rPr lang="en-US" sz="2000" b="1" dirty="0" smtClean="0"/>
              <a:t>and validation (UNDP, MWI)</a:t>
            </a:r>
            <a:endParaRPr lang="en-US" sz="2000" b="1" dirty="0"/>
          </a:p>
          <a:p>
            <a:pPr marL="342900" indent="-342900">
              <a:lnSpc>
                <a:spcPct val="200000"/>
              </a:lnSpc>
              <a:buFont typeface="+mj-lt"/>
              <a:buAutoNum type="arabicPeriod" startAt="5"/>
            </a:pPr>
            <a:r>
              <a:rPr lang="en-US" sz="2000" b="1" dirty="0"/>
              <a:t>Drought mitigation and response measures are identified and </a:t>
            </a:r>
            <a:r>
              <a:rPr lang="en-US" sz="2000" b="1" dirty="0" smtClean="0"/>
              <a:t>mainstreamed</a:t>
            </a:r>
            <a:endParaRPr lang="en-US" sz="2000" b="1" dirty="0" smtClean="0">
              <a:latin typeface="Cambria" panose="020405030504060302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 startAt="5"/>
            </a:pPr>
            <a:r>
              <a:rPr lang="en-US" sz="2000" b="1" dirty="0"/>
              <a:t>Localize </a:t>
            </a:r>
            <a:r>
              <a:rPr lang="en-US" sz="2000" b="1" dirty="0"/>
              <a:t>the drought adaptation through pilot </a:t>
            </a:r>
            <a:r>
              <a:rPr lang="en-US" sz="2000" b="1" dirty="0"/>
              <a:t>projects (UNDP)</a:t>
            </a:r>
            <a:endParaRPr lang="en-US" sz="2000" b="1" dirty="0"/>
          </a:p>
          <a:p>
            <a:pPr marL="457200" indent="-457200">
              <a:lnSpc>
                <a:spcPct val="200000"/>
              </a:lnSpc>
              <a:buAutoNum type="arabicPeriod" startAt="5"/>
            </a:pPr>
            <a:endParaRPr lang="en-US" sz="2000" b="1" dirty="0"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6870F1C-CDCF-49A4-B932-72372E0897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9" y="723301"/>
            <a:ext cx="3084241" cy="32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utoShape 2" descr="data:image/png;base64,iVBORw0KGgoAAAANSUhEUgAAAxgAAAIQCAYAAAACWci9AAAgAElEQVR4Xu3XMREAAAgDMerfNCZ+DAI65Fh+5wgQIECAAAECBAgQIBAJLNoxQ4AAAQIECBAgQIAAgRMYn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O9+Zg8AAAEaSURBV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B4KdwCEWGdE/EAAAAASUVORK5CYII=">
            <a:extLst>
              <a:ext uri="{FF2B5EF4-FFF2-40B4-BE49-F238E27FC236}">
                <a16:creationId xmlns:a16="http://schemas.microsoft.com/office/drawing/2014/main" xmlns="" id="{C1FAF986-E719-4A00-A409-55E82C1DB3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BA3B331-64C1-44FE-9460-6FCE6088A5B2}"/>
              </a:ext>
            </a:extLst>
          </p:cNvPr>
          <p:cNvSpPr txBox="1"/>
          <p:nvPr/>
        </p:nvSpPr>
        <p:spPr>
          <a:xfrm>
            <a:off x="-65724" y="225678"/>
            <a:ext cx="9090966" cy="586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latin typeface="Cambria" panose="02040503050406030204" pitchFamily="18" charset="0"/>
              </a:rPr>
              <a:t>Institutional Set ups 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69C2B9F-6C8C-41CC-8A9C-04BBDF528D68}"/>
              </a:ext>
            </a:extLst>
          </p:cNvPr>
          <p:cNvSpPr/>
          <p:nvPr/>
        </p:nvSpPr>
        <p:spPr>
          <a:xfrm>
            <a:off x="3093077" y="1758112"/>
            <a:ext cx="2813936" cy="64157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NCSCM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87FE2AA-3D1D-4233-B1D1-D6762F98B7DE}"/>
              </a:ext>
            </a:extLst>
          </p:cNvPr>
          <p:cNvSpPr/>
          <p:nvPr/>
        </p:nvSpPr>
        <p:spPr>
          <a:xfrm>
            <a:off x="3093077" y="2873872"/>
            <a:ext cx="2813935" cy="60020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MoWI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897F47-C916-416D-963B-C30955617428}"/>
              </a:ext>
            </a:extLst>
          </p:cNvPr>
          <p:cNvSpPr/>
          <p:nvPr/>
        </p:nvSpPr>
        <p:spPr>
          <a:xfrm>
            <a:off x="3093078" y="3966952"/>
            <a:ext cx="2813935" cy="119782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Drought Management Unit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E9896FF-0F32-4293-8E22-F0FB7DBBB612}"/>
              </a:ext>
            </a:extLst>
          </p:cNvPr>
          <p:cNvSpPr/>
          <p:nvPr/>
        </p:nvSpPr>
        <p:spPr>
          <a:xfrm>
            <a:off x="762000" y="5787836"/>
            <a:ext cx="2331078" cy="7175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Drought Early Warning System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E84D97E-A3BB-408D-B6A1-CF237C3CFB98}"/>
              </a:ext>
            </a:extLst>
          </p:cNvPr>
          <p:cNvSpPr/>
          <p:nvPr/>
        </p:nvSpPr>
        <p:spPr>
          <a:xfrm>
            <a:off x="3474079" y="5783434"/>
            <a:ext cx="2432934" cy="7175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Vulnerability &amp; Impact Assessment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375853A-A54C-4153-BDE7-036F92AB03E1}"/>
              </a:ext>
            </a:extLst>
          </p:cNvPr>
          <p:cNvSpPr/>
          <p:nvPr/>
        </p:nvSpPr>
        <p:spPr>
          <a:xfrm>
            <a:off x="6593305" y="3826618"/>
            <a:ext cx="1976796" cy="6564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MoAgr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43F8A0F-01C0-4563-A88F-8EB78F5FF0E6}"/>
              </a:ext>
            </a:extLst>
          </p:cNvPr>
          <p:cNvSpPr/>
          <p:nvPr/>
        </p:nvSpPr>
        <p:spPr>
          <a:xfrm rot="5400000">
            <a:off x="209581" y="3159261"/>
            <a:ext cx="3299536" cy="7910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National Drought Committee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D363405-08F4-4958-8040-D44D571A893D}"/>
              </a:ext>
            </a:extLst>
          </p:cNvPr>
          <p:cNvSpPr/>
          <p:nvPr/>
        </p:nvSpPr>
        <p:spPr>
          <a:xfrm>
            <a:off x="6581274" y="1765600"/>
            <a:ext cx="1976797" cy="75605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Meteorological Department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6D14506-5F0D-4F78-A6C9-4D239160CED2}"/>
              </a:ext>
            </a:extLst>
          </p:cNvPr>
          <p:cNvSpPr/>
          <p:nvPr/>
        </p:nvSpPr>
        <p:spPr>
          <a:xfrm>
            <a:off x="6596923" y="2845931"/>
            <a:ext cx="1973178" cy="77642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MoEnv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C56FAB3-C064-4A89-9372-DACCB777F52D}"/>
              </a:ext>
            </a:extLst>
          </p:cNvPr>
          <p:cNvSpPr/>
          <p:nvPr/>
        </p:nvSpPr>
        <p:spPr>
          <a:xfrm>
            <a:off x="6603332" y="4708868"/>
            <a:ext cx="1966769" cy="7175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MoH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EEB9CBE-234B-44FA-95D3-CCDE2DDFABA3}"/>
              </a:ext>
            </a:extLst>
          </p:cNvPr>
          <p:cNvSpPr/>
          <p:nvPr/>
        </p:nvSpPr>
        <p:spPr>
          <a:xfrm>
            <a:off x="6510642" y="5783434"/>
            <a:ext cx="2514600" cy="7175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Mitigation &amp; Response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072DF027-3F7B-41E3-B226-EEAE3823DF26}"/>
              </a:ext>
            </a:extLst>
          </p:cNvPr>
          <p:cNvSpPr/>
          <p:nvPr/>
        </p:nvSpPr>
        <p:spPr>
          <a:xfrm>
            <a:off x="4206491" y="2498186"/>
            <a:ext cx="76200" cy="322836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xmlns="" id="{B0E2DDAA-8C4D-417B-A718-8FDE14F085F3}"/>
              </a:ext>
            </a:extLst>
          </p:cNvPr>
          <p:cNvSpPr/>
          <p:nvPr/>
        </p:nvSpPr>
        <p:spPr>
          <a:xfrm>
            <a:off x="4412961" y="2467671"/>
            <a:ext cx="45719" cy="322836"/>
          </a:xfrm>
          <a:prstGeom prst="up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xmlns="" id="{D45B8309-8055-4A43-B921-7FC799C8A814}"/>
              </a:ext>
            </a:extLst>
          </p:cNvPr>
          <p:cNvSpPr/>
          <p:nvPr/>
        </p:nvSpPr>
        <p:spPr>
          <a:xfrm>
            <a:off x="4168391" y="3511570"/>
            <a:ext cx="76200" cy="322836"/>
          </a:xfrm>
          <a:prstGeom prst="down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Arrow: Up 25">
            <a:extLst>
              <a:ext uri="{FF2B5EF4-FFF2-40B4-BE49-F238E27FC236}">
                <a16:creationId xmlns:a16="http://schemas.microsoft.com/office/drawing/2014/main" xmlns="" id="{723D3FD4-4DF8-4670-B19E-6037D08212E5}"/>
              </a:ext>
            </a:extLst>
          </p:cNvPr>
          <p:cNvSpPr/>
          <p:nvPr/>
        </p:nvSpPr>
        <p:spPr>
          <a:xfrm>
            <a:off x="4430323" y="3566561"/>
            <a:ext cx="45719" cy="322836"/>
          </a:xfrm>
          <a:prstGeom prst="up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110D27EC-246E-4609-B409-AC4F94ED401C}"/>
              </a:ext>
            </a:extLst>
          </p:cNvPr>
          <p:cNvCxnSpPr>
            <a:cxnSpLocks/>
          </p:cNvCxnSpPr>
          <p:nvPr/>
        </p:nvCxnSpPr>
        <p:spPr>
          <a:xfrm>
            <a:off x="4419600" y="5204536"/>
            <a:ext cx="0" cy="358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24BC579-CB1A-4599-B062-27A5FF989B9C}"/>
              </a:ext>
            </a:extLst>
          </p:cNvPr>
          <p:cNvCxnSpPr>
            <a:cxnSpLocks/>
          </p:cNvCxnSpPr>
          <p:nvPr/>
        </p:nvCxnSpPr>
        <p:spPr>
          <a:xfrm>
            <a:off x="1463842" y="5562600"/>
            <a:ext cx="62323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CB9BD0AB-1B55-4124-BA12-570D7A47A89F}"/>
              </a:ext>
            </a:extLst>
          </p:cNvPr>
          <p:cNvCxnSpPr/>
          <p:nvPr/>
        </p:nvCxnSpPr>
        <p:spPr>
          <a:xfrm>
            <a:off x="1463842" y="5544501"/>
            <a:ext cx="0" cy="220834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7016439F-167E-4431-9846-CF43DC0A9C21}"/>
              </a:ext>
            </a:extLst>
          </p:cNvPr>
          <p:cNvCxnSpPr/>
          <p:nvPr/>
        </p:nvCxnSpPr>
        <p:spPr>
          <a:xfrm>
            <a:off x="4419600" y="5562600"/>
            <a:ext cx="0" cy="220834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FA2D8619-5D74-4C01-931B-3684080E0968}"/>
              </a:ext>
            </a:extLst>
          </p:cNvPr>
          <p:cNvSpPr/>
          <p:nvPr/>
        </p:nvSpPr>
        <p:spPr>
          <a:xfrm>
            <a:off x="2403166" y="3260382"/>
            <a:ext cx="416234" cy="61937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Arrow: Left 41">
            <a:extLst>
              <a:ext uri="{FF2B5EF4-FFF2-40B4-BE49-F238E27FC236}">
                <a16:creationId xmlns:a16="http://schemas.microsoft.com/office/drawing/2014/main" xmlns="" id="{7DAD113D-3980-437C-A154-DCEF47A91188}"/>
              </a:ext>
            </a:extLst>
          </p:cNvPr>
          <p:cNvSpPr/>
          <p:nvPr/>
        </p:nvSpPr>
        <p:spPr>
          <a:xfrm flipV="1">
            <a:off x="2403166" y="3002280"/>
            <a:ext cx="416234" cy="45719"/>
          </a:xfrm>
          <a:prstGeom prst="left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xmlns="" id="{28620B28-45FC-4D55-A263-E4F4AC29C2AB}"/>
              </a:ext>
            </a:extLst>
          </p:cNvPr>
          <p:cNvSpPr/>
          <p:nvPr/>
        </p:nvSpPr>
        <p:spPr>
          <a:xfrm>
            <a:off x="5907012" y="3836767"/>
            <a:ext cx="537905" cy="45719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Arrow: Left 43">
            <a:extLst>
              <a:ext uri="{FF2B5EF4-FFF2-40B4-BE49-F238E27FC236}">
                <a16:creationId xmlns:a16="http://schemas.microsoft.com/office/drawing/2014/main" xmlns="" id="{AB444781-FDC4-469A-837A-E6386EC64A3C}"/>
              </a:ext>
            </a:extLst>
          </p:cNvPr>
          <p:cNvSpPr/>
          <p:nvPr/>
        </p:nvSpPr>
        <p:spPr>
          <a:xfrm>
            <a:off x="5887471" y="3678922"/>
            <a:ext cx="564544" cy="76200"/>
          </a:xfrm>
          <a:prstGeom prst="left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3392498C-973B-477D-8663-BEEFD67CD973}"/>
              </a:ext>
            </a:extLst>
          </p:cNvPr>
          <p:cNvCxnSpPr/>
          <p:nvPr/>
        </p:nvCxnSpPr>
        <p:spPr>
          <a:xfrm>
            <a:off x="7696200" y="5544501"/>
            <a:ext cx="0" cy="220834"/>
          </a:xfrm>
          <a:prstGeom prst="straightConnector1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Up Arrow 23">
            <a:extLst>
              <a:ext uri="{FF2B5EF4-FFF2-40B4-BE49-F238E27FC236}">
                <a16:creationId xmlns:a16="http://schemas.microsoft.com/office/drawing/2014/main" xmlns="" id="{10AC605B-0F96-40BF-8F7C-6669BE5F2FDC}"/>
              </a:ext>
            </a:extLst>
          </p:cNvPr>
          <p:cNvSpPr/>
          <p:nvPr/>
        </p:nvSpPr>
        <p:spPr>
          <a:xfrm>
            <a:off x="288889" y="1905000"/>
            <a:ext cx="241754" cy="4595984"/>
          </a:xfrm>
          <a:prstGeom prst="upArrow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DC402-C742-4D34-A815-26E844F66B7D}" type="slidenum">
              <a:rPr lang="en-US" b="1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AutoShape 2" descr="data:image/png;base64,iVBORw0KGgoAAAANSUhEUgAAAxgAAAIQCAYAAAACWci9AAAgAElEQVR4Xu3XMREAAAgDMerfNCZ+DAI65Fh+5wgQIECAAAECBAgQIBAJLNoxQ4AAAQIECBAgQIAAgRMYn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AQGH6AAAECBAgQIO9+Zg8AAAEaSURBVECAAIFMQGBklIYIECBAgAABAgQIEBAYfoAAAQIECBAgQIAAgUxAYGSUhggQIECAAAECBAgQEBh+gAABAgQIECBAgACBTEBgZJSGCBAgQIAAAQIECBAQGH6AAAECBAgQIECAAIFMQGBklIYIECBAgAABAgQIEBAYfoAAAQIECBAgQIAAgUxAYGSUhggQIECAAAECBAgQEBh+gAABAgQIECBAgACBTEBgZJSGCBAgQIAAAQIECBAQGH6AAAECBAgQIECAAIFMQGBklIYIECBAgAABAgQIEBAYfoAAAQIECBAgQIAAgUxAYGSUhggQIECAAAECBAgQEBh+gAABAgQIECBAgACBTEBgZJSGCBAgQIAAAQIECBB4KdwCEWGdE/EAAAAASUVORK5CYII=">
            <a:extLst>
              <a:ext uri="{FF2B5EF4-FFF2-40B4-BE49-F238E27FC236}">
                <a16:creationId xmlns:a16="http://schemas.microsoft.com/office/drawing/2014/main" xmlns="" id="{C1FAF986-E719-4A00-A409-55E82C1DB3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E351A1-9FBD-4D56-8DEB-8CE19EBF9BDD}"/>
              </a:ext>
            </a:extLst>
          </p:cNvPr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Drought Early Warning System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78551F-3393-41F9-AECF-6953D2438459}"/>
              </a:ext>
            </a:extLst>
          </p:cNvPr>
          <p:cNvSpPr txBox="1"/>
          <p:nvPr/>
        </p:nvSpPr>
        <p:spPr>
          <a:xfrm>
            <a:off x="114300" y="1088325"/>
            <a:ext cx="8972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Track, assess and deliver relevant information concerning climatic, hydrologic and water supply conditions and trends.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7A36BFF-CE49-4E23-9379-2C7479D5C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069455"/>
            <a:ext cx="3448050" cy="37885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BC696C-D82D-478A-B6E6-80A1D25DA3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3" t="24804" r="42500" b="11462"/>
          <a:stretch/>
        </p:blipFill>
        <p:spPr>
          <a:xfrm>
            <a:off x="114300" y="3069455"/>
            <a:ext cx="4669601" cy="37885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0957B23-C255-4224-987A-F5476216DBAE}"/>
              </a:ext>
            </a:extLst>
          </p:cNvPr>
          <p:cNvSpPr txBox="1"/>
          <p:nvPr/>
        </p:nvSpPr>
        <p:spPr>
          <a:xfrm>
            <a:off x="5649036" y="242584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Drought Monitoring Component </a:t>
            </a:r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8B3F542-7B5E-4F55-8320-D9398D6E851B}"/>
              </a:ext>
            </a:extLst>
          </p:cNvPr>
          <p:cNvSpPr txBox="1"/>
          <p:nvPr/>
        </p:nvSpPr>
        <p:spPr>
          <a:xfrm>
            <a:off x="895350" y="2423124"/>
            <a:ext cx="3676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Weather Forecasting Component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16288</TotalTime>
  <Words>598</Words>
  <Application>Microsoft Office PowerPoint</Application>
  <PresentationFormat>On-screen Show (4:3)</PresentationFormat>
  <Paragraphs>87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Sami Tarabieh</dc:creator>
  <cp:lastModifiedBy>Adel Alobeiaat</cp:lastModifiedBy>
  <cp:revision>259</cp:revision>
  <dcterms:created xsi:type="dcterms:W3CDTF">2015-08-08T08:00:32Z</dcterms:created>
  <dcterms:modified xsi:type="dcterms:W3CDTF">2019-12-10T10:00:26Z</dcterms:modified>
</cp:coreProperties>
</file>